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Lst>
  <p:sldSz cy="6858000" cx="12192000"/>
  <p:notesSz cx="6858000" cy="9144000"/>
  <p:embeddedFontLst>
    <p:embeddedFont>
      <p:font typeface="Raleway"/>
      <p:regular r:id="rId35"/>
      <p:bold r:id="rId36"/>
      <p:italic r:id="rId37"/>
      <p:boldItalic r:id="rId38"/>
    </p:embeddedFont>
    <p:embeddedFont>
      <p:font typeface="Nunito"/>
      <p:regular r:id="rId39"/>
      <p:bold r:id="rId40"/>
      <p:italic r:id="rId41"/>
      <p:boldItalic r:id="rId4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43" roundtripDataSignature="AMtx7midTb19sVdfjgqr2/wtq4nAGaDjC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4B1C0DD2-AF02-408C-AC3D-92E822F33AB7}">
  <a:tblStyle styleId="{4B1C0DD2-AF02-408C-AC3D-92E822F33AB7}"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12FCC94D-6C93-4788-8119-C8C67A1D93F3}" styleName="Table_1">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5"/>
          </a:solidFill>
        </a:fill>
      </a:tcStyle>
    </a:wholeTbl>
    <a:band1H>
      <a:tcTxStyle/>
      <a:tcStyle>
        <a:fill>
          <a:solidFill>
            <a:srgbClr val="CDD4EA"/>
          </a:solidFill>
        </a:fill>
      </a:tcStyle>
    </a:band1H>
    <a:band2H>
      <a:tcTxStyle/>
    </a:band2H>
    <a:band1V>
      <a:tcTxStyle/>
      <a:tcStyle>
        <a:fill>
          <a:solidFill>
            <a:srgbClr val="CDD4EA"/>
          </a:solidFill>
        </a:fill>
      </a:tcStyle>
    </a:band1V>
    <a:band2V>
      <a:tcTxStyle/>
    </a:band2V>
    <a:lastCol>
      <a:tcTxStyle b="on" i="off">
        <a:font>
          <a:latin typeface="Arial"/>
          <a:ea typeface="Arial"/>
          <a:cs typeface="Arial"/>
        </a:font>
        <a:schemeClr val="lt1"/>
      </a:tcTxStyle>
      <a:tcStyle>
        <a:fill>
          <a:solidFill>
            <a:schemeClr val="accent1"/>
          </a:solidFill>
        </a:fill>
      </a:tcStyle>
    </a:lastCol>
    <a:firstCol>
      <a:tcTxStyle b="on" i="off">
        <a:font>
          <a:latin typeface="Arial"/>
          <a:ea typeface="Arial"/>
          <a:cs typeface="Arial"/>
        </a:font>
        <a:schemeClr val="lt1"/>
      </a:tcTxStyle>
      <a:tcStyle>
        <a:fill>
          <a:solidFill>
            <a:schemeClr val="accent1"/>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font" Target="fonts/Nunito-bold.fntdata"/><Relationship Id="rId20" Type="http://schemas.openxmlformats.org/officeDocument/2006/relationships/slide" Target="slides/slide15.xml"/><Relationship Id="rId42" Type="http://schemas.openxmlformats.org/officeDocument/2006/relationships/font" Target="fonts/Nunito-boldItalic.fntdata"/><Relationship Id="rId41" Type="http://schemas.openxmlformats.org/officeDocument/2006/relationships/font" Target="fonts/Nunito-italic.fntdata"/><Relationship Id="rId22" Type="http://schemas.openxmlformats.org/officeDocument/2006/relationships/slide" Target="slides/slide17.xml"/><Relationship Id="rId21" Type="http://schemas.openxmlformats.org/officeDocument/2006/relationships/slide" Target="slides/slide16.xml"/><Relationship Id="rId43" Type="http://customschemas.google.com/relationships/presentationmetadata" Target="metadata"/><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font" Target="fonts/Raleway-regular.fntdata"/><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font" Target="fonts/Raleway-italic.fntdata"/><Relationship Id="rId14" Type="http://schemas.openxmlformats.org/officeDocument/2006/relationships/slide" Target="slides/slide9.xml"/><Relationship Id="rId36" Type="http://schemas.openxmlformats.org/officeDocument/2006/relationships/font" Target="fonts/Raleway-bold.fntdata"/><Relationship Id="rId17" Type="http://schemas.openxmlformats.org/officeDocument/2006/relationships/slide" Target="slides/slide12.xml"/><Relationship Id="rId39" Type="http://schemas.openxmlformats.org/officeDocument/2006/relationships/font" Target="fonts/Nunito-regular.fntdata"/><Relationship Id="rId16" Type="http://schemas.openxmlformats.org/officeDocument/2006/relationships/slide" Target="slides/slide11.xml"/><Relationship Id="rId38" Type="http://schemas.openxmlformats.org/officeDocument/2006/relationships/font" Target="fonts/Raleway-boldItalic.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 name="Shape 37"/>
        <p:cNvGrpSpPr/>
        <p:nvPr/>
      </p:nvGrpSpPr>
      <p:grpSpPr>
        <a:xfrm>
          <a:off x="0" y="0"/>
          <a:ext cx="0" cy="0"/>
          <a:chOff x="0" y="0"/>
          <a:chExt cx="0" cy="0"/>
        </a:xfrm>
      </p:grpSpPr>
      <p:sp>
        <p:nvSpPr>
          <p:cNvPr id="38" name="Google Shape;3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9" name="Google Shape;39;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1" name="Google Shape;121;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8" name="Google Shape;128;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5" name="Google Shape;135;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2" name="Google Shape;142;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8" name="Google Shape;148;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4" name="Google Shape;154;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0" name="Google Shape;160;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7" name="Google Shape;167;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4" name="Google Shape;174;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1" name="Google Shape;181;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 name="Shape 43"/>
        <p:cNvGrpSpPr/>
        <p:nvPr/>
      </p:nvGrpSpPr>
      <p:grpSpPr>
        <a:xfrm>
          <a:off x="0" y="0"/>
          <a:ext cx="0" cy="0"/>
          <a:chOff x="0" y="0"/>
          <a:chExt cx="0" cy="0"/>
        </a:xfrm>
      </p:grpSpPr>
      <p:sp>
        <p:nvSpPr>
          <p:cNvPr id="44" name="Google Shape;44;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5" name="Google Shape;45;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8" name="Google Shape;188;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4" name="Google Shape;194;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0" name="Google Shape;200;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6" name="Google Shape;206;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3" name="Google Shape;213;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0" name="Google Shape;220;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7" name="Google Shape;227;p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3" name="Google Shape;233;p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9" name="Google Shape;239;p2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p2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6" name="Google Shape;246;p2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 name="Shape 49"/>
        <p:cNvGrpSpPr/>
        <p:nvPr/>
      </p:nvGrpSpPr>
      <p:grpSpPr>
        <a:xfrm>
          <a:off x="0" y="0"/>
          <a:ext cx="0" cy="0"/>
          <a:chOff x="0" y="0"/>
          <a:chExt cx="0" cy="0"/>
        </a:xfrm>
      </p:grpSpPr>
      <p:sp>
        <p:nvSpPr>
          <p:cNvPr id="50" name="Google Shape;50;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51" name="Google Shape;51;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57" name="Google Shape;57;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3" name="Google Shape;63;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4" name="Google Shape;84;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2" name="Google Shape;102;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8" name="Google Shape;108;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4" name="Google Shape;114;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 Id="rId3" Type="http://schemas.openxmlformats.org/officeDocument/2006/relationships/image" Target="../media/image1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7.jpg"/><Relationship Id="rId4" Type="http://schemas.openxmlformats.org/officeDocument/2006/relationships/image" Target="../media/image5.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 Id="rId3"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136C97"/>
        </a:solidFill>
      </p:bgPr>
    </p:bg>
    <p:spTree>
      <p:nvGrpSpPr>
        <p:cNvPr id="9" name="Shape 9"/>
        <p:cNvGrpSpPr/>
        <p:nvPr/>
      </p:nvGrpSpPr>
      <p:grpSpPr>
        <a:xfrm>
          <a:off x="0" y="0"/>
          <a:ext cx="0" cy="0"/>
          <a:chOff x="0" y="0"/>
          <a:chExt cx="0" cy="0"/>
        </a:xfrm>
      </p:grpSpPr>
      <p:pic>
        <p:nvPicPr>
          <p:cNvPr descr="Los Angeles subway: What it's like to ride - Business Insider" id="10" name="Google Shape;10;p31"/>
          <p:cNvPicPr preferRelativeResize="0"/>
          <p:nvPr/>
        </p:nvPicPr>
        <p:blipFill rotWithShape="1">
          <a:blip r:embed="rId2">
            <a:alphaModFix/>
          </a:blip>
          <a:srcRect b="0" l="4687" r="21250" t="0"/>
          <a:stretch/>
        </p:blipFill>
        <p:spPr>
          <a:xfrm>
            <a:off x="5419706" y="0"/>
            <a:ext cx="6772294" cy="6858000"/>
          </a:xfrm>
          <a:prstGeom prst="rect">
            <a:avLst/>
          </a:prstGeom>
          <a:noFill/>
          <a:ln>
            <a:noFill/>
          </a:ln>
        </p:spPr>
      </p:pic>
      <p:pic>
        <p:nvPicPr>
          <p:cNvPr id="11" name="Google Shape;11;p31"/>
          <p:cNvPicPr preferRelativeResize="0"/>
          <p:nvPr/>
        </p:nvPicPr>
        <p:blipFill rotWithShape="1">
          <a:blip r:embed="rId3">
            <a:alphaModFix/>
          </a:blip>
          <a:srcRect b="0" l="0" r="0" t="0"/>
          <a:stretch/>
        </p:blipFill>
        <p:spPr>
          <a:xfrm>
            <a:off x="3395661" y="0"/>
            <a:ext cx="3391319" cy="6858000"/>
          </a:xfrm>
          <a:prstGeom prst="rect">
            <a:avLst/>
          </a:prstGeom>
          <a:noFill/>
          <a:ln>
            <a:noFill/>
          </a:ln>
        </p:spPr>
      </p:pic>
      <p:sp>
        <p:nvSpPr>
          <p:cNvPr id="12" name="Google Shape;12;p31"/>
          <p:cNvSpPr txBox="1"/>
          <p:nvPr>
            <p:ph type="ctrTitle"/>
          </p:nvPr>
        </p:nvSpPr>
        <p:spPr>
          <a:xfrm>
            <a:off x="438150" y="808038"/>
            <a:ext cx="5319713" cy="23876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DDF0F0"/>
              </a:buClr>
              <a:buSzPts val="6000"/>
              <a:buFont typeface="Verdana"/>
              <a:buNone/>
              <a:defRPr sz="6000">
                <a:solidFill>
                  <a:srgbClr val="DDF0F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1"/>
          <p:cNvSpPr txBox="1"/>
          <p:nvPr>
            <p:ph idx="1" type="subTitle"/>
          </p:nvPr>
        </p:nvSpPr>
        <p:spPr>
          <a:xfrm>
            <a:off x="438151" y="3505200"/>
            <a:ext cx="4981556" cy="1655762"/>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rgbClr val="8BBAC9"/>
              </a:buClr>
              <a:buSzPts val="2400"/>
              <a:buNone/>
              <a:defRPr sz="2400"/>
            </a:lvl1pPr>
            <a:lvl2pPr lvl="1" algn="ctr">
              <a:lnSpc>
                <a:spcPct val="90000"/>
              </a:lnSpc>
              <a:spcBef>
                <a:spcPts val="1100"/>
              </a:spcBef>
              <a:spcAft>
                <a:spcPts val="0"/>
              </a:spcAft>
              <a:buClr>
                <a:schemeClr val="dk1"/>
              </a:buClr>
              <a:buSzPts val="2000"/>
              <a:buNone/>
              <a:defRPr sz="2000"/>
            </a:lvl2pPr>
            <a:lvl3pPr lvl="2" algn="ctr">
              <a:lnSpc>
                <a:spcPct val="90000"/>
              </a:lnSpc>
              <a:spcBef>
                <a:spcPts val="11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rgbClr val="DDF0F0"/>
        </a:solidFill>
      </p:bgPr>
    </p:bg>
    <p:spTree>
      <p:nvGrpSpPr>
        <p:cNvPr id="14" name="Shape 14"/>
        <p:cNvGrpSpPr/>
        <p:nvPr/>
      </p:nvGrpSpPr>
      <p:grpSpPr>
        <a:xfrm>
          <a:off x="0" y="0"/>
          <a:ext cx="0" cy="0"/>
          <a:chOff x="0" y="0"/>
          <a:chExt cx="0" cy="0"/>
        </a:xfrm>
      </p:grpSpPr>
      <p:sp>
        <p:nvSpPr>
          <p:cNvPr id="15" name="Google Shape;15;p32"/>
          <p:cNvSpPr txBox="1"/>
          <p:nvPr>
            <p:ph type="title"/>
          </p:nvPr>
        </p:nvSpPr>
        <p:spPr>
          <a:xfrm>
            <a:off x="831850" y="1296783"/>
            <a:ext cx="7825453"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136C97"/>
              </a:buClr>
              <a:buSzPts val="6000"/>
              <a:buFont typeface="Verdana"/>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2"/>
          <p:cNvSpPr txBox="1"/>
          <p:nvPr>
            <p:ph idx="1" type="body"/>
          </p:nvPr>
        </p:nvSpPr>
        <p:spPr>
          <a:xfrm>
            <a:off x="831850" y="4176508"/>
            <a:ext cx="7825453"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768EA0"/>
              </a:buClr>
              <a:buSzPts val="2400"/>
              <a:buNone/>
              <a:defRPr sz="2400">
                <a:solidFill>
                  <a:srgbClr val="768EA0"/>
                </a:solidFill>
              </a:defRPr>
            </a:lvl1pPr>
            <a:lvl2pPr indent="-228600" lvl="1" marL="914400" algn="l">
              <a:lnSpc>
                <a:spcPct val="90000"/>
              </a:lnSpc>
              <a:spcBef>
                <a:spcPts val="1100"/>
              </a:spcBef>
              <a:spcAft>
                <a:spcPts val="0"/>
              </a:spcAft>
              <a:buClr>
                <a:srgbClr val="888888"/>
              </a:buClr>
              <a:buSzPts val="2000"/>
              <a:buNone/>
              <a:defRPr sz="2000">
                <a:solidFill>
                  <a:srgbClr val="888888"/>
                </a:solidFill>
              </a:defRPr>
            </a:lvl2pPr>
            <a:lvl3pPr indent="-228600" lvl="2" marL="1371600" algn="l">
              <a:lnSpc>
                <a:spcPct val="90000"/>
              </a:lnSpc>
              <a:spcBef>
                <a:spcPts val="11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pic>
        <p:nvPicPr>
          <p:cNvPr id="17" name="Google Shape;17;p32"/>
          <p:cNvPicPr preferRelativeResize="0"/>
          <p:nvPr/>
        </p:nvPicPr>
        <p:blipFill rotWithShape="1">
          <a:blip r:embed="rId2">
            <a:alphaModFix/>
          </a:blip>
          <a:srcRect b="2271" l="-5159" r="25503" t="1780"/>
          <a:stretch/>
        </p:blipFill>
        <p:spPr>
          <a:xfrm>
            <a:off x="8993980" y="0"/>
            <a:ext cx="3198020" cy="685800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8" name="Shape 18"/>
        <p:cNvGrpSpPr/>
        <p:nvPr/>
      </p:nvGrpSpPr>
      <p:grpSpPr>
        <a:xfrm>
          <a:off x="0" y="0"/>
          <a:ext cx="0" cy="0"/>
          <a:chOff x="0" y="0"/>
          <a:chExt cx="0" cy="0"/>
        </a:xfrm>
      </p:grpSpPr>
      <p:sp>
        <p:nvSpPr>
          <p:cNvPr id="19" name="Google Shape;19;p33"/>
          <p:cNvSpPr txBox="1"/>
          <p:nvPr>
            <p:ph type="title"/>
          </p:nvPr>
        </p:nvSpPr>
        <p:spPr>
          <a:xfrm>
            <a:off x="495300" y="365126"/>
            <a:ext cx="11091862" cy="741004"/>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136C97"/>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3"/>
          <p:cNvSpPr txBox="1"/>
          <p:nvPr>
            <p:ph idx="1" type="body"/>
          </p:nvPr>
        </p:nvSpPr>
        <p:spPr>
          <a:xfrm>
            <a:off x="495299" y="1543051"/>
            <a:ext cx="8834439" cy="39004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8BBAC9"/>
              </a:buClr>
              <a:buSzPts val="2400"/>
              <a:buNone/>
              <a:defRPr sz="2400"/>
            </a:lvl1pPr>
            <a:lvl2pPr indent="-228600" lvl="1" marL="914400" algn="l">
              <a:lnSpc>
                <a:spcPct val="100000"/>
              </a:lnSpc>
              <a:spcBef>
                <a:spcPts val="1500"/>
              </a:spcBef>
              <a:spcAft>
                <a:spcPts val="0"/>
              </a:spcAft>
              <a:buClr>
                <a:schemeClr val="dk1"/>
              </a:buClr>
              <a:buSzPts val="2000"/>
              <a:buNone/>
              <a:defRPr sz="2000"/>
            </a:lvl2pPr>
            <a:lvl3pPr indent="-228600" lvl="2" marL="1371600" algn="l">
              <a:lnSpc>
                <a:spcPct val="90000"/>
              </a:lnSpc>
              <a:spcBef>
                <a:spcPts val="1100"/>
              </a:spcBef>
              <a:spcAft>
                <a:spcPts val="0"/>
              </a:spcAft>
              <a:buClr>
                <a:schemeClr val="dk1"/>
              </a:buClr>
              <a:buSzPts val="1800"/>
              <a:buNone/>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21" name="Google Shape;21;p33"/>
          <p:cNvPicPr preferRelativeResize="0"/>
          <p:nvPr/>
        </p:nvPicPr>
        <p:blipFill rotWithShape="1">
          <a:blip r:embed="rId2">
            <a:alphaModFix/>
          </a:blip>
          <a:srcRect b="1048" l="0" r="33342" t="0"/>
          <a:stretch/>
        </p:blipFill>
        <p:spPr>
          <a:xfrm>
            <a:off x="9194006" y="-61260"/>
            <a:ext cx="2997994" cy="691926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2" name="Shape 22"/>
        <p:cNvGrpSpPr/>
        <p:nvPr/>
      </p:nvGrpSpPr>
      <p:grpSpPr>
        <a:xfrm>
          <a:off x="0" y="0"/>
          <a:ext cx="0" cy="0"/>
          <a:chOff x="0" y="0"/>
          <a:chExt cx="0" cy="0"/>
        </a:xfrm>
      </p:grpSpPr>
      <p:sp>
        <p:nvSpPr>
          <p:cNvPr id="23" name="Google Shape;23;p34"/>
          <p:cNvSpPr txBox="1"/>
          <p:nvPr>
            <p:ph type="title"/>
          </p:nvPr>
        </p:nvSpPr>
        <p:spPr>
          <a:xfrm>
            <a:off x="495300" y="365126"/>
            <a:ext cx="11091862" cy="741004"/>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136C97"/>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type="blank">
  <p:cSld name="BLANK">
    <p:spTree>
      <p:nvGrpSpPr>
        <p:cNvPr id="24" name="Shape 24"/>
        <p:cNvGrpSpPr/>
        <p:nvPr/>
      </p:nvGrpSpPr>
      <p:grpSpPr>
        <a:xfrm>
          <a:off x="0" y="0"/>
          <a:ext cx="0" cy="0"/>
          <a:chOff x="0" y="0"/>
          <a:chExt cx="0" cy="0"/>
        </a:xfrm>
      </p:grpSpPr>
      <p:pic>
        <p:nvPicPr>
          <p:cNvPr id="25" name="Google Shape;25;p35"/>
          <p:cNvPicPr preferRelativeResize="0"/>
          <p:nvPr/>
        </p:nvPicPr>
        <p:blipFill rotWithShape="1">
          <a:blip r:embed="rId2">
            <a:alphaModFix/>
          </a:blip>
          <a:srcRect b="0" l="0" r="0" t="0"/>
          <a:stretch/>
        </p:blipFill>
        <p:spPr>
          <a:xfrm>
            <a:off x="1359866" y="2675121"/>
            <a:ext cx="2210595" cy="834995"/>
          </a:xfrm>
          <a:prstGeom prst="rect">
            <a:avLst/>
          </a:prstGeom>
          <a:noFill/>
          <a:ln>
            <a:noFill/>
          </a:ln>
        </p:spPr>
      </p:pic>
      <p:pic>
        <p:nvPicPr>
          <p:cNvPr descr="Caltrans Accepting Transportation Planning Grant Applications - Escalon  Times" id="26" name="Google Shape;26;p35"/>
          <p:cNvPicPr preferRelativeResize="0"/>
          <p:nvPr/>
        </p:nvPicPr>
        <p:blipFill rotWithShape="1">
          <a:blip r:embed="rId3">
            <a:alphaModFix/>
          </a:blip>
          <a:srcRect b="0" l="0" r="0" t="0"/>
          <a:stretch/>
        </p:blipFill>
        <p:spPr>
          <a:xfrm>
            <a:off x="5337792" y="2536722"/>
            <a:ext cx="1516415" cy="1159467"/>
          </a:xfrm>
          <a:prstGeom prst="rect">
            <a:avLst/>
          </a:prstGeom>
          <a:noFill/>
          <a:ln>
            <a:noFill/>
          </a:ln>
        </p:spPr>
      </p:pic>
      <p:pic>
        <p:nvPicPr>
          <p:cNvPr descr="Progressive Railroading Daily News" id="27" name="Google Shape;27;p35"/>
          <p:cNvPicPr preferRelativeResize="0"/>
          <p:nvPr/>
        </p:nvPicPr>
        <p:blipFill rotWithShape="1">
          <a:blip r:embed="rId4">
            <a:alphaModFix/>
          </a:blip>
          <a:srcRect b="0" l="0" r="0" t="0"/>
          <a:stretch/>
        </p:blipFill>
        <p:spPr>
          <a:xfrm>
            <a:off x="8178274" y="2422018"/>
            <a:ext cx="2631850" cy="1462139"/>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p:cSld name="1_Title Slide">
    <p:bg>
      <p:bgPr>
        <a:solidFill>
          <a:srgbClr val="DDF0F0"/>
        </a:solidFill>
      </p:bgPr>
    </p:bg>
    <p:spTree>
      <p:nvGrpSpPr>
        <p:cNvPr id="28" name="Shape 28"/>
        <p:cNvGrpSpPr/>
        <p:nvPr/>
      </p:nvGrpSpPr>
      <p:grpSpPr>
        <a:xfrm>
          <a:off x="0" y="0"/>
          <a:ext cx="0" cy="0"/>
          <a:chOff x="0" y="0"/>
          <a:chExt cx="0" cy="0"/>
        </a:xfrm>
      </p:grpSpPr>
      <p:pic>
        <p:nvPicPr>
          <p:cNvPr descr="Los Angeles subway: What it's like to ride - Business Insider" id="29" name="Google Shape;29;p36"/>
          <p:cNvPicPr preferRelativeResize="0"/>
          <p:nvPr/>
        </p:nvPicPr>
        <p:blipFill rotWithShape="1">
          <a:blip r:embed="rId2">
            <a:alphaModFix/>
          </a:blip>
          <a:srcRect b="0" l="4687" r="21250" t="0"/>
          <a:stretch/>
        </p:blipFill>
        <p:spPr>
          <a:xfrm>
            <a:off x="5419706" y="0"/>
            <a:ext cx="6772294" cy="6858000"/>
          </a:xfrm>
          <a:prstGeom prst="rect">
            <a:avLst/>
          </a:prstGeom>
          <a:noFill/>
          <a:ln>
            <a:noFill/>
          </a:ln>
        </p:spPr>
      </p:pic>
      <p:pic>
        <p:nvPicPr>
          <p:cNvPr id="30" name="Google Shape;30;p36"/>
          <p:cNvPicPr preferRelativeResize="0"/>
          <p:nvPr/>
        </p:nvPicPr>
        <p:blipFill rotWithShape="1">
          <a:blip r:embed="rId3">
            <a:alphaModFix/>
          </a:blip>
          <a:srcRect b="0" l="0" r="0" t="0"/>
          <a:stretch/>
        </p:blipFill>
        <p:spPr>
          <a:xfrm>
            <a:off x="3576218" y="-3"/>
            <a:ext cx="3391319" cy="6858001"/>
          </a:xfrm>
          <a:prstGeom prst="rect">
            <a:avLst/>
          </a:prstGeom>
          <a:noFill/>
          <a:ln>
            <a:noFill/>
          </a:ln>
        </p:spPr>
      </p:pic>
      <p:sp>
        <p:nvSpPr>
          <p:cNvPr id="31" name="Google Shape;31;p36"/>
          <p:cNvSpPr txBox="1"/>
          <p:nvPr>
            <p:ph type="ctrTitle"/>
          </p:nvPr>
        </p:nvSpPr>
        <p:spPr>
          <a:xfrm>
            <a:off x="438150" y="808038"/>
            <a:ext cx="5319713" cy="23876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136C97"/>
              </a:buClr>
              <a:buSzPts val="6000"/>
              <a:buFont typeface="Verdana"/>
              <a:buNone/>
              <a:defRPr sz="6000">
                <a:solidFill>
                  <a:srgbClr val="136C9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36"/>
          <p:cNvSpPr txBox="1"/>
          <p:nvPr>
            <p:ph idx="1" type="subTitle"/>
          </p:nvPr>
        </p:nvSpPr>
        <p:spPr>
          <a:xfrm>
            <a:off x="438151" y="3505200"/>
            <a:ext cx="4981556" cy="1655762"/>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rgbClr val="8BBAC9"/>
              </a:buClr>
              <a:buSzPts val="2400"/>
              <a:buNone/>
              <a:defRPr sz="2400"/>
            </a:lvl1pPr>
            <a:lvl2pPr lvl="1" algn="ctr">
              <a:lnSpc>
                <a:spcPct val="90000"/>
              </a:lnSpc>
              <a:spcBef>
                <a:spcPts val="1100"/>
              </a:spcBef>
              <a:spcAft>
                <a:spcPts val="0"/>
              </a:spcAft>
              <a:buClr>
                <a:schemeClr val="dk1"/>
              </a:buClr>
              <a:buSzPts val="2000"/>
              <a:buNone/>
              <a:defRPr sz="2000"/>
            </a:lvl2pPr>
            <a:lvl3pPr lvl="2" algn="ctr">
              <a:lnSpc>
                <a:spcPct val="90000"/>
              </a:lnSpc>
              <a:spcBef>
                <a:spcPts val="11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ection Header">
  <p:cSld name="1_Section Header">
    <p:bg>
      <p:bgPr>
        <a:solidFill>
          <a:schemeClr val="lt1"/>
        </a:solidFill>
      </p:bgPr>
    </p:bg>
    <p:spTree>
      <p:nvGrpSpPr>
        <p:cNvPr id="33" name="Shape 33"/>
        <p:cNvGrpSpPr/>
        <p:nvPr/>
      </p:nvGrpSpPr>
      <p:grpSpPr>
        <a:xfrm>
          <a:off x="0" y="0"/>
          <a:ext cx="0" cy="0"/>
          <a:chOff x="0" y="0"/>
          <a:chExt cx="0" cy="0"/>
        </a:xfrm>
      </p:grpSpPr>
      <p:sp>
        <p:nvSpPr>
          <p:cNvPr id="34" name="Google Shape;34;p37"/>
          <p:cNvSpPr txBox="1"/>
          <p:nvPr>
            <p:ph type="title"/>
          </p:nvPr>
        </p:nvSpPr>
        <p:spPr>
          <a:xfrm>
            <a:off x="831850" y="1296783"/>
            <a:ext cx="7825453"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136C97"/>
              </a:buClr>
              <a:buSzPts val="6000"/>
              <a:buFont typeface="Verdana"/>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7"/>
          <p:cNvSpPr txBox="1"/>
          <p:nvPr>
            <p:ph idx="1" type="body"/>
          </p:nvPr>
        </p:nvSpPr>
        <p:spPr>
          <a:xfrm>
            <a:off x="831850" y="4176508"/>
            <a:ext cx="7825453"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8BBAC9"/>
              </a:buClr>
              <a:buSzPts val="2400"/>
              <a:buNone/>
              <a:defRPr sz="2400">
                <a:solidFill>
                  <a:srgbClr val="8BBAC9"/>
                </a:solidFill>
              </a:defRPr>
            </a:lvl1pPr>
            <a:lvl2pPr indent="-228600" lvl="1" marL="914400" algn="l">
              <a:lnSpc>
                <a:spcPct val="90000"/>
              </a:lnSpc>
              <a:spcBef>
                <a:spcPts val="1100"/>
              </a:spcBef>
              <a:spcAft>
                <a:spcPts val="0"/>
              </a:spcAft>
              <a:buClr>
                <a:srgbClr val="888888"/>
              </a:buClr>
              <a:buSzPts val="2000"/>
              <a:buNone/>
              <a:defRPr sz="2000">
                <a:solidFill>
                  <a:srgbClr val="888888"/>
                </a:solidFill>
              </a:defRPr>
            </a:lvl2pPr>
            <a:lvl3pPr indent="-228600" lvl="2" marL="1371600" algn="l">
              <a:lnSpc>
                <a:spcPct val="90000"/>
              </a:lnSpc>
              <a:spcBef>
                <a:spcPts val="11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pic>
        <p:nvPicPr>
          <p:cNvPr id="36" name="Google Shape;36;p37"/>
          <p:cNvPicPr preferRelativeResize="0"/>
          <p:nvPr/>
        </p:nvPicPr>
        <p:blipFill rotWithShape="1">
          <a:blip r:embed="rId2">
            <a:alphaModFix/>
          </a:blip>
          <a:srcRect b="1048" l="0" r="33342" t="0"/>
          <a:stretch/>
        </p:blipFill>
        <p:spPr>
          <a:xfrm>
            <a:off x="9194006" y="-61260"/>
            <a:ext cx="2997994" cy="691926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theme" Target="../theme/theme1.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0"/>
          <p:cNvSpPr txBox="1"/>
          <p:nvPr>
            <p:ph type="title"/>
          </p:nvPr>
        </p:nvSpPr>
        <p:spPr>
          <a:xfrm>
            <a:off x="495300" y="365126"/>
            <a:ext cx="11091862" cy="741004"/>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rgbClr val="136C97"/>
              </a:buClr>
              <a:buSzPts val="3600"/>
              <a:buFont typeface="Verdana"/>
              <a:buNone/>
              <a:defRPr b="1" i="0" sz="3600" u="none" cap="none" strike="noStrike">
                <a:solidFill>
                  <a:srgbClr val="136C97"/>
                </a:solidFill>
                <a:latin typeface="Verdana"/>
                <a:ea typeface="Verdana"/>
                <a:cs typeface="Verdana"/>
                <a:sym typeface="Verdana"/>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30"/>
          <p:cNvSpPr txBox="1"/>
          <p:nvPr>
            <p:ph idx="1" type="body"/>
          </p:nvPr>
        </p:nvSpPr>
        <p:spPr>
          <a:xfrm>
            <a:off x="495299" y="1312606"/>
            <a:ext cx="11091863" cy="413093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rgbClr val="8BBAC9"/>
              </a:buClr>
              <a:buSzPts val="2200"/>
              <a:buFont typeface="Arial"/>
              <a:buNone/>
              <a:defRPr b="1" i="0" sz="2200" u="none" cap="none" strike="noStrike">
                <a:solidFill>
                  <a:srgbClr val="8BBAC9"/>
                </a:solidFill>
                <a:latin typeface="Verdana"/>
                <a:ea typeface="Verdana"/>
                <a:cs typeface="Verdana"/>
                <a:sym typeface="Verdana"/>
              </a:defRPr>
            </a:lvl1pPr>
            <a:lvl2pPr indent="-228600" lvl="1" marL="914400" marR="0" rtl="0" algn="l">
              <a:lnSpc>
                <a:spcPct val="90000"/>
              </a:lnSpc>
              <a:spcBef>
                <a:spcPts val="11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2pPr>
            <a:lvl3pPr indent="-228600" lvl="2" marL="1371600" marR="0" rtl="0" algn="l">
              <a:lnSpc>
                <a:spcPct val="90000"/>
              </a:lnSpc>
              <a:spcBef>
                <a:spcPts val="11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Verdana"/>
                <a:ea typeface="Verdana"/>
                <a:cs typeface="Verdana"/>
                <a:sym typeface="Verdana"/>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Verdana"/>
                <a:ea typeface="Verdana"/>
                <a:cs typeface="Verdana"/>
                <a:sym typeface="Verdana"/>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pic>
        <p:nvPicPr>
          <p:cNvPr id="8" name="Google Shape;8;p30"/>
          <p:cNvPicPr preferRelativeResize="0"/>
          <p:nvPr/>
        </p:nvPicPr>
        <p:blipFill rotWithShape="1">
          <a:blip r:embed="rId1">
            <a:alphaModFix/>
          </a:blip>
          <a:srcRect b="0" l="0" r="0" t="0"/>
          <a:stretch/>
        </p:blipFill>
        <p:spPr>
          <a:xfrm>
            <a:off x="495300" y="5626514"/>
            <a:ext cx="2210595" cy="83499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4.png"/><Relationship Id="rId4" Type="http://schemas.openxmlformats.org/officeDocument/2006/relationships/image" Target="../media/image10.png"/><Relationship Id="rId5" Type="http://schemas.openxmlformats.org/officeDocument/2006/relationships/image" Target="../media/image1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png"/><Relationship Id="rId4" Type="http://schemas.openxmlformats.org/officeDocument/2006/relationships/image" Target="../media/image10.png"/><Relationship Id="rId5" Type="http://schemas.openxmlformats.org/officeDocument/2006/relationships/image" Target="../media/image1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 name="Shape 40"/>
        <p:cNvGrpSpPr/>
        <p:nvPr/>
      </p:nvGrpSpPr>
      <p:grpSpPr>
        <a:xfrm>
          <a:off x="0" y="0"/>
          <a:ext cx="0" cy="0"/>
          <a:chOff x="0" y="0"/>
          <a:chExt cx="0" cy="0"/>
        </a:xfrm>
      </p:grpSpPr>
      <p:sp>
        <p:nvSpPr>
          <p:cNvPr id="41" name="Google Shape;41;p1"/>
          <p:cNvSpPr txBox="1"/>
          <p:nvPr>
            <p:ph type="ctrTitle"/>
          </p:nvPr>
        </p:nvSpPr>
        <p:spPr>
          <a:xfrm>
            <a:off x="438150" y="1813883"/>
            <a:ext cx="5815166" cy="2387600"/>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rgbClr val="DDF0F0"/>
              </a:buClr>
              <a:buSzPts val="6000"/>
              <a:buFont typeface="Verdana"/>
              <a:buNone/>
            </a:pPr>
            <a:r>
              <a:rPr lang="en-US"/>
              <a:t>Contactless Payments Support Framework</a:t>
            </a:r>
            <a:endParaRPr/>
          </a:p>
        </p:txBody>
      </p:sp>
      <p:sp>
        <p:nvSpPr>
          <p:cNvPr id="42" name="Google Shape;42;p1"/>
          <p:cNvSpPr txBox="1"/>
          <p:nvPr>
            <p:ph idx="1" type="subTitle"/>
          </p:nvPr>
        </p:nvSpPr>
        <p:spPr>
          <a:xfrm>
            <a:off x="438151" y="4511045"/>
            <a:ext cx="4981556" cy="805542"/>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8BBAC9"/>
              </a:buClr>
              <a:buSzPts val="2400"/>
              <a:buNone/>
            </a:pPr>
            <a:r>
              <a:rPr lang="en-US"/>
              <a:t>Issue resolution: who to contact and when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0"/>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Agreed service times</a:t>
            </a:r>
            <a:endParaRPr b="1" i="0" sz="3600" u="none" cap="none" strike="noStrike">
              <a:solidFill>
                <a:srgbClr val="136C97"/>
              </a:solidFill>
              <a:latin typeface="Verdana"/>
              <a:ea typeface="Verdana"/>
              <a:cs typeface="Verdana"/>
              <a:sym typeface="Verdana"/>
            </a:endParaRPr>
          </a:p>
        </p:txBody>
      </p:sp>
      <p:sp>
        <p:nvSpPr>
          <p:cNvPr id="124" name="Google Shape;124;p10"/>
          <p:cNvSpPr txBox="1"/>
          <p:nvPr>
            <p:ph idx="1" type="body"/>
          </p:nvPr>
        </p:nvSpPr>
        <p:spPr>
          <a:xfrm>
            <a:off x="550050" y="1384126"/>
            <a:ext cx="8834439" cy="960482"/>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8BBAC9"/>
              </a:buClr>
              <a:buSzPts val="2400"/>
              <a:buNone/>
            </a:pPr>
            <a:r>
              <a:rPr lang="en-US">
                <a:highlight>
                  <a:srgbClr val="FFFF00"/>
                </a:highlight>
              </a:rPr>
              <a:t>To be requested from vendor</a:t>
            </a:r>
            <a:endParaRPr>
              <a:highlight>
                <a:srgbClr val="FFFF00"/>
              </a:highlight>
            </a:endParaRPr>
          </a:p>
          <a:p>
            <a:pPr indent="0" lvl="1" marL="0" rtl="0" algn="l">
              <a:lnSpc>
                <a:spcPct val="100000"/>
              </a:lnSpc>
              <a:spcBef>
                <a:spcPts val="1500"/>
              </a:spcBef>
              <a:spcAft>
                <a:spcPts val="0"/>
              </a:spcAft>
              <a:buClr>
                <a:schemeClr val="dk1"/>
              </a:buClr>
              <a:buSzPts val="2000"/>
              <a:buNone/>
            </a:pPr>
            <a:r>
              <a:rPr lang="en-US"/>
              <a:t>Should state when the vendor is contactable and through which communication channels</a:t>
            </a:r>
            <a:endParaRPr/>
          </a:p>
        </p:txBody>
      </p:sp>
      <p:sp>
        <p:nvSpPr>
          <p:cNvPr id="125" name="Google Shape;125;p10"/>
          <p:cNvSpPr/>
          <p:nvPr/>
        </p:nvSpPr>
        <p:spPr>
          <a:xfrm>
            <a:off x="550416" y="2503533"/>
            <a:ext cx="12192000" cy="4572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1"/>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Roles and escalation points</a:t>
            </a:r>
            <a:endParaRPr b="1" i="0" sz="3600" u="none" cap="none" strike="noStrike">
              <a:solidFill>
                <a:srgbClr val="136C97"/>
              </a:solidFill>
              <a:latin typeface="Verdana"/>
              <a:ea typeface="Verdana"/>
              <a:cs typeface="Verdana"/>
              <a:sym typeface="Verdana"/>
            </a:endParaRPr>
          </a:p>
        </p:txBody>
      </p:sp>
      <p:sp>
        <p:nvSpPr>
          <p:cNvPr id="131" name="Google Shape;131;p11"/>
          <p:cNvSpPr txBox="1"/>
          <p:nvPr>
            <p:ph idx="1" type="body"/>
          </p:nvPr>
        </p:nvSpPr>
        <p:spPr>
          <a:xfrm>
            <a:off x="550050" y="1384126"/>
            <a:ext cx="8834439" cy="960482"/>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8BBAC9"/>
              </a:buClr>
              <a:buSzPts val="2400"/>
              <a:buNone/>
            </a:pPr>
            <a:r>
              <a:rPr lang="en-US">
                <a:highlight>
                  <a:srgbClr val="FFFF00"/>
                </a:highlight>
              </a:rPr>
              <a:t>To be requested from vendor</a:t>
            </a:r>
            <a:endParaRPr>
              <a:highlight>
                <a:srgbClr val="FFFF00"/>
              </a:highlight>
            </a:endParaRPr>
          </a:p>
          <a:p>
            <a:pPr indent="0" lvl="1" marL="0" rtl="0" algn="l">
              <a:lnSpc>
                <a:spcPct val="100000"/>
              </a:lnSpc>
              <a:spcBef>
                <a:spcPts val="1500"/>
              </a:spcBef>
              <a:spcAft>
                <a:spcPts val="0"/>
              </a:spcAft>
              <a:buClr>
                <a:schemeClr val="dk1"/>
              </a:buClr>
              <a:buSzPts val="2000"/>
              <a:buNone/>
            </a:pPr>
            <a:r>
              <a:rPr lang="en-US"/>
              <a:t>An indicative format is shown below</a:t>
            </a:r>
            <a:endParaRPr/>
          </a:p>
        </p:txBody>
      </p:sp>
      <p:graphicFrame>
        <p:nvGraphicFramePr>
          <p:cNvPr id="132" name="Google Shape;132;p11"/>
          <p:cNvGraphicFramePr/>
          <p:nvPr/>
        </p:nvGraphicFramePr>
        <p:xfrm>
          <a:off x="443047" y="2540577"/>
          <a:ext cx="3000000" cy="3000000"/>
        </p:xfrm>
        <a:graphic>
          <a:graphicData uri="http://schemas.openxmlformats.org/drawingml/2006/table">
            <a:tbl>
              <a:tblPr>
                <a:noFill/>
                <a:tableStyleId>{4B1C0DD2-AF02-408C-AC3D-92E822F33AB7}</a:tableStyleId>
              </a:tblPr>
              <a:tblGrid>
                <a:gridCol w="2944825"/>
                <a:gridCol w="1693600"/>
                <a:gridCol w="4196025"/>
              </a:tblGrid>
              <a:tr h="453175">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Contact</a:t>
                      </a:r>
                      <a:endParaRPr b="1" i="0" sz="1100" u="none" cap="none" strike="noStrike">
                        <a:latin typeface="Verdana"/>
                        <a:ea typeface="Verdana"/>
                        <a:cs typeface="Verdana"/>
                        <a:sym typeface="Verdana"/>
                      </a:endParaRPr>
                    </a:p>
                  </a:txBody>
                  <a:tcPr marT="88600" marB="88600" marR="85050"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Escalation level</a:t>
                      </a:r>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1270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Role</a:t>
                      </a:r>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514875">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Service desk email</a:t>
                      </a:r>
                      <a:endParaRPr/>
                    </a:p>
                  </a:txBody>
                  <a:tcPr marT="88600" marB="88600" marR="62025" marL="85050">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n/a</a:t>
                      </a:r>
                      <a:endParaRPr/>
                    </a:p>
                  </a:txBody>
                  <a:tcPr marT="88600" marB="88600" marR="62025" marL="85050">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[System] to raise tickets with</a:t>
                      </a:r>
                      <a:endParaRPr/>
                    </a:p>
                  </a:txBody>
                  <a:tcPr marT="88600" marB="88600" marR="61200" marL="86400">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1143625">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Name: xx</a:t>
                      </a:r>
                      <a:endParaRPr/>
                    </a:p>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Email: xx</a:t>
                      </a:r>
                      <a:endParaRPr/>
                    </a:p>
                  </a:txBody>
                  <a:tcPr marT="88600" marB="88600" marR="62025" marL="85050">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1</a:t>
                      </a:r>
                      <a:r>
                        <a:rPr b="0" baseline="30000" i="0" lang="en-US" sz="1200" u="none" cap="none" strike="noStrike">
                          <a:latin typeface="Verdana"/>
                          <a:ea typeface="Verdana"/>
                          <a:cs typeface="Verdana"/>
                          <a:sym typeface="Verdana"/>
                        </a:rPr>
                        <a:t>st</a:t>
                      </a:r>
                      <a:r>
                        <a:rPr b="0" i="0" lang="en-US" sz="1200" u="none" cap="none" strike="noStrike">
                          <a:latin typeface="Verdana"/>
                          <a:ea typeface="Verdana"/>
                          <a:cs typeface="Verdana"/>
                          <a:sym typeface="Verdana"/>
                        </a:rPr>
                        <a:t> escalation</a:t>
                      </a:r>
                      <a:endParaRPr/>
                    </a:p>
                  </a:txBody>
                  <a:tcPr marT="88600" marB="88600" marR="62025" marL="85050">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1" i="0" lang="en-US" sz="1200" u="none" cap="none" strike="noStrike">
                          <a:latin typeface="Verdana"/>
                          <a:ea typeface="Verdana"/>
                          <a:cs typeface="Verdana"/>
                          <a:sym typeface="Verdana"/>
                        </a:rPr>
                        <a:t>Technical coordinator/project manager</a:t>
                      </a:r>
                      <a:endParaRPr/>
                    </a:p>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First point of contact for day to day escalations. Works with the internal teams to resolve incidents/problems and fulfil client requests</a:t>
                      </a:r>
                      <a:endParaRPr/>
                    </a:p>
                  </a:txBody>
                  <a:tcPr marT="88600" marB="88600" marR="61200" marL="86400">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913475">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Name: xx</a:t>
                      </a:r>
                      <a:endParaRPr/>
                    </a:p>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Email: xx</a:t>
                      </a:r>
                      <a:endParaRPr/>
                    </a:p>
                  </a:txBody>
                  <a:tcPr marT="88600" marB="88600" marR="62025" marL="85050">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2</a:t>
                      </a:r>
                      <a:r>
                        <a:rPr b="0" baseline="30000" i="0" lang="en-US" sz="1200" u="none" cap="none" strike="noStrike">
                          <a:latin typeface="Verdana"/>
                          <a:ea typeface="Verdana"/>
                          <a:cs typeface="Verdana"/>
                          <a:sym typeface="Verdana"/>
                        </a:rPr>
                        <a:t>nd</a:t>
                      </a:r>
                      <a:r>
                        <a:rPr b="0" i="0" lang="en-US" sz="1200" u="none" cap="none" strike="noStrike">
                          <a:latin typeface="Verdana"/>
                          <a:ea typeface="Verdana"/>
                          <a:cs typeface="Verdana"/>
                          <a:sym typeface="Verdana"/>
                        </a:rPr>
                        <a:t> escalation</a:t>
                      </a:r>
                      <a:endParaRPr/>
                    </a:p>
                  </a:txBody>
                  <a:tcPr marT="88600" marB="88600" marR="62025" marL="85050">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1" i="0" lang="en-US" sz="1200" u="none" cap="none" strike="noStrike">
                          <a:latin typeface="Verdana"/>
                          <a:ea typeface="Verdana"/>
                          <a:cs typeface="Verdana"/>
                          <a:sym typeface="Verdana"/>
                        </a:rPr>
                        <a:t>Head of service operations</a:t>
                      </a:r>
                      <a:endParaRPr/>
                    </a:p>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Major incidents, service-related escalations and governance</a:t>
                      </a:r>
                      <a:endParaRPr/>
                    </a:p>
                  </a:txBody>
                  <a:tcPr marT="88600" marB="88600" marR="61200" marL="86400">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913475">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Name: xx</a:t>
                      </a:r>
                      <a:endParaRPr/>
                    </a:p>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Email: xx</a:t>
                      </a:r>
                      <a:endParaRPr/>
                    </a:p>
                  </a:txBody>
                  <a:tcPr marT="88600" marB="88600" marR="62025" marL="85050">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3</a:t>
                      </a:r>
                      <a:r>
                        <a:rPr b="0" baseline="30000" i="0" lang="en-US" sz="1200" u="none" cap="none" strike="noStrike">
                          <a:latin typeface="Verdana"/>
                          <a:ea typeface="Verdana"/>
                          <a:cs typeface="Verdana"/>
                          <a:sym typeface="Verdana"/>
                        </a:rPr>
                        <a:t>rd</a:t>
                      </a:r>
                      <a:r>
                        <a:rPr b="0" i="0" lang="en-US" sz="1200" u="none" cap="none" strike="noStrike">
                          <a:latin typeface="Verdana"/>
                          <a:ea typeface="Verdana"/>
                          <a:cs typeface="Verdana"/>
                          <a:sym typeface="Verdana"/>
                        </a:rPr>
                        <a:t> escalation</a:t>
                      </a:r>
                      <a:endParaRPr/>
                    </a:p>
                  </a:txBody>
                  <a:tcPr marT="88600" marB="88600" marR="62025" marL="85050">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1" i="0" lang="en-US" sz="1200" u="none" cap="none" strike="noStrike">
                          <a:latin typeface="Verdana"/>
                          <a:ea typeface="Verdana"/>
                          <a:cs typeface="Verdana"/>
                          <a:sym typeface="Verdana"/>
                        </a:rPr>
                        <a:t>Contract manager</a:t>
                      </a:r>
                      <a:endParaRPr/>
                    </a:p>
                    <a:p>
                      <a:pPr indent="0" lvl="0" marL="0" marR="0" rtl="0" algn="l">
                        <a:lnSpc>
                          <a:spcPct val="100000"/>
                        </a:lnSpc>
                        <a:spcBef>
                          <a:spcPts val="0"/>
                        </a:spcBef>
                        <a:spcAft>
                          <a:spcPts val="0"/>
                        </a:spcAft>
                        <a:buNone/>
                      </a:pPr>
                      <a:r>
                        <a:rPr b="0" i="0" lang="en-US" sz="1200" u="none" cap="none" strike="noStrike">
                          <a:solidFill>
                            <a:schemeClr val="dk1"/>
                          </a:solidFill>
                          <a:latin typeface="Verdana"/>
                          <a:ea typeface="Verdana"/>
                          <a:cs typeface="Verdana"/>
                          <a:sym typeface="Verdana"/>
                        </a:rPr>
                        <a:t>Contractual and commercial aspects, incident and project governance</a:t>
                      </a:r>
                      <a:endParaRPr/>
                    </a:p>
                  </a:txBody>
                  <a:tcPr marT="88600" marB="88600" marR="61200" marL="86400">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12"/>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Performance measures (1 of 2)</a:t>
            </a:r>
            <a:endParaRPr b="1" i="0" sz="3600" u="none" cap="none" strike="noStrike">
              <a:solidFill>
                <a:srgbClr val="136C97"/>
              </a:solidFill>
              <a:latin typeface="Verdana"/>
              <a:ea typeface="Verdana"/>
              <a:cs typeface="Verdana"/>
              <a:sym typeface="Verdana"/>
            </a:endParaRPr>
          </a:p>
        </p:txBody>
      </p:sp>
      <p:sp>
        <p:nvSpPr>
          <p:cNvPr id="138" name="Google Shape;138;p12"/>
          <p:cNvSpPr txBox="1"/>
          <p:nvPr>
            <p:ph idx="1" type="body"/>
          </p:nvPr>
        </p:nvSpPr>
        <p:spPr>
          <a:xfrm>
            <a:off x="637729" y="1222584"/>
            <a:ext cx="10892551" cy="809760"/>
          </a:xfrm>
          <a:prstGeom prst="rect">
            <a:avLst/>
          </a:prstGeom>
          <a:solidFill>
            <a:schemeClr val="lt1"/>
          </a:solid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SzPts val="2400"/>
              <a:buNone/>
            </a:pPr>
            <a:r>
              <a:rPr b="0" lang="en-US" sz="1800">
                <a:solidFill>
                  <a:schemeClr val="dk1"/>
                </a:solidFill>
              </a:rPr>
              <a:t>The table below, and overleaf, details the performance measures defined in the State of California Master Service Agreement for Category A – Payment Acceptance Devices.</a:t>
            </a:r>
            <a:endParaRPr>
              <a:solidFill>
                <a:schemeClr val="dk1"/>
              </a:solidFill>
            </a:endParaRPr>
          </a:p>
        </p:txBody>
      </p:sp>
      <p:graphicFrame>
        <p:nvGraphicFramePr>
          <p:cNvPr id="139" name="Google Shape;139;p12"/>
          <p:cNvGraphicFramePr/>
          <p:nvPr/>
        </p:nvGraphicFramePr>
        <p:xfrm>
          <a:off x="462897" y="1830224"/>
          <a:ext cx="3000000" cy="3000000"/>
        </p:xfrm>
        <a:graphic>
          <a:graphicData uri="http://schemas.openxmlformats.org/drawingml/2006/table">
            <a:tbl>
              <a:tblPr bandRow="1" firstCol="1" firstRow="1">
                <a:noFill/>
                <a:tableStyleId>{12FCC94D-6C93-4788-8119-C8C67A1D93F3}</a:tableStyleId>
              </a:tblPr>
              <a:tblGrid>
                <a:gridCol w="3458875"/>
                <a:gridCol w="3642125"/>
                <a:gridCol w="3910150"/>
              </a:tblGrid>
              <a:tr h="237850">
                <a:tc>
                  <a:txBody>
                    <a:bodyPr/>
                    <a:lstStyle/>
                    <a:p>
                      <a:pPr indent="0" lvl="0" marL="0" marR="0" rtl="0" algn="l">
                        <a:lnSpc>
                          <a:spcPct val="107142"/>
                        </a:lnSpc>
                        <a:spcBef>
                          <a:spcPts val="0"/>
                        </a:spcBef>
                        <a:spcAft>
                          <a:spcPts val="0"/>
                        </a:spcAft>
                        <a:buNone/>
                      </a:pPr>
                      <a:r>
                        <a:rPr b="1" lang="en-US" sz="1400" u="none" cap="none" strike="noStrike">
                          <a:solidFill>
                            <a:srgbClr val="000000"/>
                          </a:solidFill>
                          <a:latin typeface="Verdana"/>
                          <a:ea typeface="Verdana"/>
                          <a:cs typeface="Verdana"/>
                          <a:sym typeface="Verdana"/>
                        </a:rPr>
                        <a:t>Key Performance Indicator (KPI)</a:t>
                      </a:r>
                      <a:endParaRPr sz="1400" u="none" cap="none" strike="noStrike">
                        <a:solidFill>
                          <a:srgbClr val="3C3C3B"/>
                        </a:solidFill>
                        <a:latin typeface="Verdana"/>
                        <a:ea typeface="Verdana"/>
                        <a:cs typeface="Verdana"/>
                        <a:sym typeface="Verdana"/>
                      </a:endParaRPr>
                    </a:p>
                  </a:txBody>
                  <a:tcPr marT="0" marB="0" marR="68575" marL="685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9D9D9"/>
                    </a:solidFill>
                  </a:tcPr>
                </a:tc>
                <a:tc>
                  <a:txBody>
                    <a:bodyPr/>
                    <a:lstStyle/>
                    <a:p>
                      <a:pPr indent="0" lvl="0" marL="0" marR="0" rtl="0" algn="l">
                        <a:lnSpc>
                          <a:spcPct val="107142"/>
                        </a:lnSpc>
                        <a:spcBef>
                          <a:spcPts val="0"/>
                        </a:spcBef>
                        <a:spcAft>
                          <a:spcPts val="0"/>
                        </a:spcAft>
                        <a:buNone/>
                      </a:pPr>
                      <a:r>
                        <a:rPr b="1" lang="en-US" sz="1400" u="none" cap="none" strike="noStrike">
                          <a:solidFill>
                            <a:srgbClr val="000000"/>
                          </a:solidFill>
                          <a:latin typeface="Verdana"/>
                          <a:ea typeface="Verdana"/>
                          <a:cs typeface="Verdana"/>
                          <a:sym typeface="Verdana"/>
                        </a:rPr>
                        <a:t>Unit of Measure for Service Credits</a:t>
                      </a:r>
                      <a:endParaRPr sz="1400" u="none" cap="none" strike="noStrike">
                        <a:solidFill>
                          <a:srgbClr val="3C3C3B"/>
                        </a:solidFill>
                        <a:latin typeface="Verdana"/>
                        <a:ea typeface="Verdana"/>
                        <a:cs typeface="Verdana"/>
                        <a:sym typeface="Verdana"/>
                      </a:endParaRPr>
                    </a:p>
                  </a:txBody>
                  <a:tcPr marT="0" marB="0" marR="68575" marL="685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9D9D9"/>
                    </a:solidFill>
                  </a:tcPr>
                </a:tc>
                <a:tc>
                  <a:txBody>
                    <a:bodyPr/>
                    <a:lstStyle/>
                    <a:p>
                      <a:pPr indent="0" lvl="0" marL="0" marR="0" rtl="0" algn="l">
                        <a:lnSpc>
                          <a:spcPct val="107142"/>
                        </a:lnSpc>
                        <a:spcBef>
                          <a:spcPts val="0"/>
                        </a:spcBef>
                        <a:spcAft>
                          <a:spcPts val="0"/>
                        </a:spcAft>
                        <a:buNone/>
                      </a:pPr>
                      <a:r>
                        <a:rPr b="1" lang="en-US" sz="1400" u="none" cap="none" strike="noStrike">
                          <a:solidFill>
                            <a:srgbClr val="000000"/>
                          </a:solidFill>
                          <a:latin typeface="Verdana"/>
                          <a:ea typeface="Verdana"/>
                          <a:cs typeface="Verdana"/>
                          <a:sym typeface="Verdana"/>
                        </a:rPr>
                        <a:t>Trigger for Service Credits</a:t>
                      </a:r>
                      <a:endParaRPr sz="1400" u="none" cap="none" strike="noStrike">
                        <a:solidFill>
                          <a:srgbClr val="3C3C3B"/>
                        </a:solidFill>
                        <a:latin typeface="Verdana"/>
                        <a:ea typeface="Verdana"/>
                        <a:cs typeface="Verdana"/>
                        <a:sym typeface="Verdana"/>
                      </a:endParaRPr>
                    </a:p>
                  </a:txBody>
                  <a:tcPr marT="0" marB="0" marR="68575" marL="685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9D9D9"/>
                    </a:solidFill>
                  </a:tcPr>
                </a:tc>
              </a:tr>
              <a:tr h="563300">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The Payment Acceptance Devices shall have an Availability greater than 99.3%</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Month</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Failure to meet the KPI three (3) months consecutively or six (6) out of twelve (12) consecutive months.</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r>
              <a:tr h="726050">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The Fare Management, Device Management and Reporting Services shall have an Availability greater than 99.5%</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Month</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Failure to meet the KPI three (3) months consecutively or six (6) out of twelve (12) consecutive months.</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r>
              <a:tr h="2591225">
                <a:tc>
                  <a:txBody>
                    <a:bodyPr/>
                    <a:lstStyle/>
                    <a:p>
                      <a:pPr indent="0" lvl="0" marL="0" marR="0" rtl="0" algn="l">
                        <a:lnSpc>
                          <a:spcPct val="125000"/>
                        </a:lnSpc>
                        <a:spcBef>
                          <a:spcPts val="0"/>
                        </a:spcBef>
                        <a:spcAft>
                          <a:spcPts val="0"/>
                        </a:spcAft>
                        <a:buClr>
                          <a:srgbClr val="000000"/>
                        </a:buClr>
                        <a:buSzPts val="1200"/>
                        <a:buFont typeface="Arial"/>
                        <a:buNone/>
                      </a:pPr>
                      <a:r>
                        <a:rPr b="1" i="0" lang="en-US" sz="1200" u="none" cap="none" strike="noStrike">
                          <a:solidFill>
                            <a:srgbClr val="3C3C3B"/>
                          </a:solidFill>
                          <a:latin typeface="Verdana"/>
                          <a:ea typeface="Verdana"/>
                          <a:cs typeface="Verdana"/>
                          <a:sym typeface="Verdana"/>
                        </a:rPr>
                        <a:t>The System and each of the services shall have a Recovery Time Objective of:</a:t>
                      </a:r>
                      <a:endParaRPr/>
                    </a:p>
                    <a:p>
                      <a:pPr indent="-342900" lvl="0" marL="342900" marR="0" rtl="0" algn="l">
                        <a:lnSpc>
                          <a:spcPct val="125000"/>
                        </a:lnSpc>
                        <a:spcBef>
                          <a:spcPts val="1200"/>
                        </a:spcBef>
                        <a:spcAft>
                          <a:spcPts val="0"/>
                        </a:spcAft>
                        <a:buClr>
                          <a:srgbClr val="FFFFFF"/>
                        </a:buClr>
                        <a:buSzPts val="1200"/>
                        <a:buFont typeface="Noto Sans Symbols"/>
                        <a:buChar char=""/>
                      </a:pPr>
                      <a:r>
                        <a:rPr b="1" i="0" lang="en-US" sz="1200" u="none" cap="none" strike="noStrike">
                          <a:solidFill>
                            <a:srgbClr val="3C3C3B"/>
                          </a:solidFill>
                          <a:latin typeface="Verdana"/>
                          <a:ea typeface="Verdana"/>
                          <a:cs typeface="Verdana"/>
                          <a:sym typeface="Verdana"/>
                        </a:rPr>
                        <a:t>6 actual hours for Critical Incident </a:t>
                      </a:r>
                      <a:endParaRPr/>
                    </a:p>
                    <a:p>
                      <a:pPr indent="-342900" lvl="0" marL="342900" marR="0" rtl="0" algn="l">
                        <a:lnSpc>
                          <a:spcPct val="125000"/>
                        </a:lnSpc>
                        <a:spcBef>
                          <a:spcPts val="1200"/>
                        </a:spcBef>
                        <a:spcAft>
                          <a:spcPts val="0"/>
                        </a:spcAft>
                        <a:buClr>
                          <a:srgbClr val="FFFFFF"/>
                        </a:buClr>
                        <a:buSzPts val="1200"/>
                        <a:buFont typeface="Noto Sans Symbols"/>
                        <a:buChar char=""/>
                      </a:pPr>
                      <a:r>
                        <a:rPr b="1" i="0" lang="en-US" sz="1200" u="none" cap="none" strike="noStrike">
                          <a:solidFill>
                            <a:srgbClr val="3C3C3B"/>
                          </a:solidFill>
                          <a:latin typeface="Verdana"/>
                          <a:ea typeface="Verdana"/>
                          <a:cs typeface="Verdana"/>
                          <a:sym typeface="Verdana"/>
                        </a:rPr>
                        <a:t>24 actual hours for Major Incident </a:t>
                      </a:r>
                      <a:endParaRPr/>
                    </a:p>
                    <a:p>
                      <a:pPr indent="-342900" lvl="0" marL="342900" marR="0" rtl="0" algn="l">
                        <a:lnSpc>
                          <a:spcPct val="125000"/>
                        </a:lnSpc>
                        <a:spcBef>
                          <a:spcPts val="1200"/>
                        </a:spcBef>
                        <a:spcAft>
                          <a:spcPts val="0"/>
                        </a:spcAft>
                        <a:buClr>
                          <a:srgbClr val="FFFFFF"/>
                        </a:buClr>
                        <a:buSzPts val="1200"/>
                        <a:buFont typeface="Noto Sans Symbols"/>
                        <a:buChar char=""/>
                      </a:pPr>
                      <a:r>
                        <a:rPr b="1" i="0" lang="en-US" sz="1200" u="none" cap="none" strike="noStrike">
                          <a:solidFill>
                            <a:srgbClr val="3C3C3B"/>
                          </a:solidFill>
                          <a:latin typeface="Verdana"/>
                          <a:ea typeface="Verdana"/>
                          <a:cs typeface="Verdana"/>
                          <a:sym typeface="Verdana"/>
                        </a:rPr>
                        <a:t>5 business days for all other incidents </a:t>
                      </a:r>
                      <a:endParaRPr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Clr>
                          <a:srgbClr val="000000"/>
                        </a:buClr>
                        <a:buSzPts val="1200"/>
                        <a:buFont typeface="Arial"/>
                        <a:buNone/>
                      </a:pPr>
                      <a:r>
                        <a:rPr lang="en-US" sz="1200" u="none" cap="none" strike="noStrike">
                          <a:solidFill>
                            <a:srgbClr val="3C3C3B"/>
                          </a:solidFill>
                          <a:latin typeface="Verdana"/>
                          <a:ea typeface="Verdana"/>
                          <a:cs typeface="Verdana"/>
                          <a:sym typeface="Verdana"/>
                        </a:rPr>
                        <a:t>Incident</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Clr>
                          <a:srgbClr val="000000"/>
                        </a:buClr>
                        <a:buSzPts val="1200"/>
                        <a:buFont typeface="Arial"/>
                        <a:buNone/>
                      </a:pPr>
                      <a:r>
                        <a:rPr b="0" i="0" lang="en-US" sz="1200" u="none" cap="none" strike="noStrike">
                          <a:solidFill>
                            <a:srgbClr val="3C3C3B"/>
                          </a:solidFill>
                          <a:latin typeface="Verdana"/>
                          <a:ea typeface="Verdana"/>
                          <a:cs typeface="Verdana"/>
                          <a:sym typeface="Verdana"/>
                        </a:rPr>
                        <a:t>Three (3) incidents of failure to meet Recovery Time Objective in a 6-month period or an accumulation of hours exceeding the Recovery Time Objective in a 6-month period, as follows:</a:t>
                      </a:r>
                      <a:endParaRPr/>
                    </a:p>
                    <a:p>
                      <a:pPr indent="-342900" lvl="0" marL="342900" marR="0" rtl="0" algn="l">
                        <a:lnSpc>
                          <a:spcPct val="125000"/>
                        </a:lnSpc>
                        <a:spcBef>
                          <a:spcPts val="1200"/>
                        </a:spcBef>
                        <a:spcAft>
                          <a:spcPts val="0"/>
                        </a:spcAft>
                        <a:buClr>
                          <a:srgbClr val="000000"/>
                        </a:buClr>
                        <a:buSzPts val="1200"/>
                        <a:buFont typeface="Noto Sans Symbols"/>
                        <a:buChar char=""/>
                      </a:pPr>
                      <a:r>
                        <a:rPr b="0" i="0" lang="en-US" sz="1200" u="none" cap="none" strike="noStrike">
                          <a:solidFill>
                            <a:srgbClr val="3C3C3B"/>
                          </a:solidFill>
                          <a:latin typeface="Verdana"/>
                          <a:ea typeface="Verdana"/>
                          <a:cs typeface="Verdana"/>
                          <a:sym typeface="Verdana"/>
                        </a:rPr>
                        <a:t>Twelve (12) hours above the Recovery Time Objective for Critical Incidents</a:t>
                      </a:r>
                      <a:endParaRPr/>
                    </a:p>
                    <a:p>
                      <a:pPr indent="-342900" lvl="0" marL="342900" marR="0" rtl="0" algn="l">
                        <a:lnSpc>
                          <a:spcPct val="125000"/>
                        </a:lnSpc>
                        <a:spcBef>
                          <a:spcPts val="1200"/>
                        </a:spcBef>
                        <a:spcAft>
                          <a:spcPts val="0"/>
                        </a:spcAft>
                        <a:buClr>
                          <a:srgbClr val="000000"/>
                        </a:buClr>
                        <a:buSzPts val="1200"/>
                        <a:buFont typeface="Noto Sans Symbols"/>
                        <a:buChar char=""/>
                      </a:pPr>
                      <a:r>
                        <a:rPr b="0" i="0" lang="en-US" sz="1200" u="none" cap="none" strike="noStrike">
                          <a:solidFill>
                            <a:srgbClr val="3C3C3B"/>
                          </a:solidFill>
                          <a:latin typeface="Verdana"/>
                          <a:ea typeface="Verdana"/>
                          <a:cs typeface="Verdana"/>
                          <a:sym typeface="Verdana"/>
                        </a:rPr>
                        <a:t>Forty-eight (48) hours above the Recovery Time Objective for Major Incidents</a:t>
                      </a:r>
                      <a:endParaRPr/>
                    </a:p>
                    <a:p>
                      <a:pPr indent="-342900" lvl="0" marL="342900" marR="0" rtl="0" algn="l">
                        <a:lnSpc>
                          <a:spcPct val="125000"/>
                        </a:lnSpc>
                        <a:spcBef>
                          <a:spcPts val="1200"/>
                        </a:spcBef>
                        <a:spcAft>
                          <a:spcPts val="0"/>
                        </a:spcAft>
                        <a:buClr>
                          <a:srgbClr val="000000"/>
                        </a:buClr>
                        <a:buSzPts val="1200"/>
                        <a:buFont typeface="Noto Sans Symbols"/>
                        <a:buChar char=""/>
                      </a:pPr>
                      <a:r>
                        <a:rPr b="0" i="0" lang="en-US" sz="1200" u="none" cap="none" strike="noStrike">
                          <a:solidFill>
                            <a:srgbClr val="3C3C3B"/>
                          </a:solidFill>
                          <a:latin typeface="Verdana"/>
                          <a:ea typeface="Verdana"/>
                          <a:cs typeface="Verdana"/>
                          <a:sym typeface="Verdana"/>
                        </a:rPr>
                        <a:t>Ten (10) business days above the Recovery Time Objective for all other incidents</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3"/>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Performance measures (2 of 2)</a:t>
            </a:r>
            <a:endParaRPr b="1" i="0" sz="3600" u="none" cap="none" strike="noStrike">
              <a:solidFill>
                <a:srgbClr val="136C97"/>
              </a:solidFill>
              <a:latin typeface="Verdana"/>
              <a:ea typeface="Verdana"/>
              <a:cs typeface="Verdana"/>
              <a:sym typeface="Verdana"/>
            </a:endParaRPr>
          </a:p>
        </p:txBody>
      </p:sp>
      <p:graphicFrame>
        <p:nvGraphicFramePr>
          <p:cNvPr id="145" name="Google Shape;145;p13"/>
          <p:cNvGraphicFramePr/>
          <p:nvPr/>
        </p:nvGraphicFramePr>
        <p:xfrm>
          <a:off x="448654" y="1182167"/>
          <a:ext cx="3000000" cy="3000000"/>
        </p:xfrm>
        <a:graphic>
          <a:graphicData uri="http://schemas.openxmlformats.org/drawingml/2006/table">
            <a:tbl>
              <a:tblPr bandRow="1" firstCol="1" firstRow="1">
                <a:noFill/>
                <a:tableStyleId>{12FCC94D-6C93-4788-8119-C8C67A1D93F3}</a:tableStyleId>
              </a:tblPr>
              <a:tblGrid>
                <a:gridCol w="4173200"/>
                <a:gridCol w="4486550"/>
                <a:gridCol w="2394150"/>
              </a:tblGrid>
              <a:tr h="316000">
                <a:tc>
                  <a:txBody>
                    <a:bodyPr/>
                    <a:lstStyle/>
                    <a:p>
                      <a:pPr indent="0" lvl="0" marL="0" marR="0" rtl="0" algn="l">
                        <a:lnSpc>
                          <a:spcPct val="107142"/>
                        </a:lnSpc>
                        <a:spcBef>
                          <a:spcPts val="0"/>
                        </a:spcBef>
                        <a:spcAft>
                          <a:spcPts val="0"/>
                        </a:spcAft>
                        <a:buNone/>
                      </a:pPr>
                      <a:r>
                        <a:rPr b="1" lang="en-US" sz="1400" u="none" cap="none" strike="noStrike">
                          <a:solidFill>
                            <a:srgbClr val="000000"/>
                          </a:solidFill>
                          <a:latin typeface="Verdana"/>
                          <a:ea typeface="Verdana"/>
                          <a:cs typeface="Verdana"/>
                          <a:sym typeface="Verdana"/>
                        </a:rPr>
                        <a:t>Key Performance Indicator (KPI)</a:t>
                      </a:r>
                      <a:endParaRPr sz="1400" u="none" cap="none" strike="noStrike">
                        <a:solidFill>
                          <a:srgbClr val="3C3C3B"/>
                        </a:solidFill>
                        <a:latin typeface="Verdana"/>
                        <a:ea typeface="Verdana"/>
                        <a:cs typeface="Verdana"/>
                        <a:sym typeface="Verdana"/>
                      </a:endParaRPr>
                    </a:p>
                  </a:txBody>
                  <a:tcPr marT="0" marB="0" marR="68575" marL="685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9D9D9"/>
                    </a:solidFill>
                  </a:tcPr>
                </a:tc>
                <a:tc>
                  <a:txBody>
                    <a:bodyPr/>
                    <a:lstStyle/>
                    <a:p>
                      <a:pPr indent="0" lvl="0" marL="0" marR="0" rtl="0" algn="l">
                        <a:lnSpc>
                          <a:spcPct val="107142"/>
                        </a:lnSpc>
                        <a:spcBef>
                          <a:spcPts val="0"/>
                        </a:spcBef>
                        <a:spcAft>
                          <a:spcPts val="0"/>
                        </a:spcAft>
                        <a:buNone/>
                      </a:pPr>
                      <a:r>
                        <a:rPr b="1" lang="en-US" sz="1400" u="none" cap="none" strike="noStrike">
                          <a:solidFill>
                            <a:srgbClr val="000000"/>
                          </a:solidFill>
                          <a:latin typeface="Verdana"/>
                          <a:ea typeface="Verdana"/>
                          <a:cs typeface="Verdana"/>
                          <a:sym typeface="Verdana"/>
                        </a:rPr>
                        <a:t>Unit of Measure for Service Credits</a:t>
                      </a:r>
                      <a:endParaRPr sz="1400" u="none" cap="none" strike="noStrike">
                        <a:solidFill>
                          <a:srgbClr val="3C3C3B"/>
                        </a:solidFill>
                        <a:latin typeface="Verdana"/>
                        <a:ea typeface="Verdana"/>
                        <a:cs typeface="Verdana"/>
                        <a:sym typeface="Verdana"/>
                      </a:endParaRPr>
                    </a:p>
                  </a:txBody>
                  <a:tcPr marT="0" marB="0" marR="68575" marL="685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9D9D9"/>
                    </a:solidFill>
                  </a:tcPr>
                </a:tc>
                <a:tc>
                  <a:txBody>
                    <a:bodyPr/>
                    <a:lstStyle/>
                    <a:p>
                      <a:pPr indent="0" lvl="0" marL="0" marR="0" rtl="0" algn="l">
                        <a:lnSpc>
                          <a:spcPct val="107142"/>
                        </a:lnSpc>
                        <a:spcBef>
                          <a:spcPts val="0"/>
                        </a:spcBef>
                        <a:spcAft>
                          <a:spcPts val="0"/>
                        </a:spcAft>
                        <a:buNone/>
                      </a:pPr>
                      <a:r>
                        <a:rPr b="1" lang="en-US" sz="1400" u="none" cap="none" strike="noStrike">
                          <a:solidFill>
                            <a:srgbClr val="000000"/>
                          </a:solidFill>
                          <a:latin typeface="Verdana"/>
                          <a:ea typeface="Verdana"/>
                          <a:cs typeface="Verdana"/>
                          <a:sym typeface="Verdana"/>
                        </a:rPr>
                        <a:t>Trigger for Service Credits</a:t>
                      </a:r>
                      <a:endParaRPr sz="1400" u="none" cap="none" strike="noStrike">
                        <a:solidFill>
                          <a:srgbClr val="3C3C3B"/>
                        </a:solidFill>
                        <a:latin typeface="Verdana"/>
                        <a:ea typeface="Verdana"/>
                        <a:cs typeface="Verdana"/>
                        <a:sym typeface="Verdana"/>
                      </a:endParaRPr>
                    </a:p>
                  </a:txBody>
                  <a:tcPr marT="0" marB="0" marR="68575" marL="685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9D9D9"/>
                    </a:solidFill>
                  </a:tcPr>
                </a:tc>
              </a:tr>
              <a:tr h="1993200">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Incidents managed to a lower level (e.g., from a Critical to a Major Incident) shall be fully recovered as per the Recovery Time Objective of the lower-level incident starting at the moment the incident has been managed to a lower level, provided that the incident has been managed to a lower level within 50% of the Recovery Time Objective of the higher-level incident. In all other cases, the System shall be fully recovered within the recovery time and start counting at the start of the initial higher-level incident.</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N/A</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N/A</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r>
              <a:tr h="704900">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In case of any disruptive event, the Contractor shall be able to recover 100% of data that could have a financial or operational impact on the Transit Agency.</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 of incidents during contract term in which less than 100% of data is recovered </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One (1) incident allowed; each subsequent incident shall trigger Service Credits.</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r>
              <a:tr h="1786575">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The maximum time from an updated allow and deny list being made available by the Agency’s Transit Processor to the list being active in a Payment Acceptance Device shall not exceed 1 minute, provided there is a stable network connection to same Payment Acceptance Device and provided this has not been agreed otherwise with the Transit Agency. Contractor should take all efforts to minimize data usage by list downloads.</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 of reported incidents in which a Transit Customer was denied access to a transportation service one (1) minute or more after an updated list made available by t Agency’s Transit Processor, with the Transit Customer’s credential removed from the deny list.</a:t>
                      </a:r>
                      <a:endParaRPr/>
                    </a:p>
                    <a:p>
                      <a:pPr indent="0" lvl="0" marL="0" marR="0" rtl="0" algn="l">
                        <a:lnSpc>
                          <a:spcPct val="125000"/>
                        </a:lnSpc>
                        <a:spcBef>
                          <a:spcPts val="1200"/>
                        </a:spcBef>
                        <a:spcAft>
                          <a:spcPts val="0"/>
                        </a:spcAft>
                        <a:buNone/>
                      </a:pPr>
                      <a:r>
                        <a:rPr lang="en-US" sz="1200" u="none" cap="none" strike="noStrike">
                          <a:solidFill>
                            <a:srgbClr val="3C3C3B"/>
                          </a:solidFill>
                          <a:latin typeface="Verdana"/>
                          <a:ea typeface="Verdana"/>
                          <a:cs typeface="Verdana"/>
                          <a:sym typeface="Verdana"/>
                        </a:rPr>
                        <a:t># of reported incidents in which a Transit Customer was allowed access to a transportation service at least one (1) minute or more after an updated list made available by Agency’s Transit Processor with Transit Customer’s credential on the deny list.</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Six (6) incidents in any three (3) month period or consecutively or twelve (12) incidents in any twelve (12) month period.</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4"/>
          <p:cNvSpPr txBox="1"/>
          <p:nvPr>
            <p:ph type="title"/>
          </p:nvPr>
        </p:nvSpPr>
        <p:spPr>
          <a:xfrm>
            <a:off x="831850" y="1296783"/>
            <a:ext cx="7825453" cy="2852737"/>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rgbClr val="136C97"/>
              </a:buClr>
              <a:buSzPts val="6000"/>
              <a:buFont typeface="Verdana"/>
              <a:buNone/>
            </a:pPr>
            <a:r>
              <a:rPr lang="en-US"/>
              <a:t>Transit processor</a:t>
            </a:r>
            <a:endParaRPr/>
          </a:p>
        </p:txBody>
      </p:sp>
      <p:sp>
        <p:nvSpPr>
          <p:cNvPr id="151" name="Google Shape;151;p14"/>
          <p:cNvSpPr txBox="1"/>
          <p:nvPr>
            <p:ph idx="1" type="body"/>
          </p:nvPr>
        </p:nvSpPr>
        <p:spPr>
          <a:xfrm>
            <a:off x="831850" y="4176508"/>
            <a:ext cx="7825453" cy="1500187"/>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400"/>
              <a:buNone/>
            </a:pPr>
            <a:r>
              <a:rPr lang="en-US"/>
              <a:t>Escalation process, contacts and performance measures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15"/>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Support flow chart</a:t>
            </a:r>
            <a:endParaRPr b="1" i="0" sz="3600" u="none" cap="none" strike="noStrike">
              <a:solidFill>
                <a:srgbClr val="136C97"/>
              </a:solidFill>
              <a:latin typeface="Verdana"/>
              <a:ea typeface="Verdana"/>
              <a:cs typeface="Verdana"/>
              <a:sym typeface="Verdana"/>
            </a:endParaRPr>
          </a:p>
        </p:txBody>
      </p:sp>
      <p:sp>
        <p:nvSpPr>
          <p:cNvPr id="157" name="Google Shape;157;p15"/>
          <p:cNvSpPr txBox="1"/>
          <p:nvPr>
            <p:ph idx="1" type="body"/>
          </p:nvPr>
        </p:nvSpPr>
        <p:spPr>
          <a:xfrm>
            <a:off x="495299" y="1543051"/>
            <a:ext cx="8834439" cy="1722663"/>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8BBAC9"/>
              </a:buClr>
              <a:buSzPts val="2400"/>
              <a:buNone/>
            </a:pPr>
            <a:r>
              <a:rPr lang="en-US">
                <a:highlight>
                  <a:srgbClr val="FFFF00"/>
                </a:highlight>
              </a:rPr>
              <a:t>To be requested from vendor</a:t>
            </a:r>
            <a:endParaRPr>
              <a:highlight>
                <a:srgbClr val="FFFF00"/>
              </a:highlight>
            </a:endParaRPr>
          </a:p>
          <a:p>
            <a:pPr indent="0" lvl="1" marL="0" rtl="0" algn="l">
              <a:lnSpc>
                <a:spcPct val="100000"/>
              </a:lnSpc>
              <a:spcBef>
                <a:spcPts val="1500"/>
              </a:spcBef>
              <a:spcAft>
                <a:spcPts val="0"/>
              </a:spcAft>
              <a:buClr>
                <a:schemeClr val="dk1"/>
              </a:buClr>
              <a:buSzPts val="2000"/>
              <a:buNone/>
            </a:pPr>
            <a:r>
              <a:rPr lang="en-US"/>
              <a:t>Should include indication of the vendor’s expectations of the transit agency, plus interactions/connections with vendor’s service desk and technical teams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6"/>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Response targets</a:t>
            </a:r>
            <a:endParaRPr b="1" i="0" sz="3600" u="none" cap="none" strike="noStrike">
              <a:solidFill>
                <a:srgbClr val="136C97"/>
              </a:solidFill>
              <a:latin typeface="Verdana"/>
              <a:ea typeface="Verdana"/>
              <a:cs typeface="Verdana"/>
              <a:sym typeface="Verdana"/>
            </a:endParaRPr>
          </a:p>
        </p:txBody>
      </p:sp>
      <p:sp>
        <p:nvSpPr>
          <p:cNvPr id="163" name="Google Shape;163;p16"/>
          <p:cNvSpPr txBox="1"/>
          <p:nvPr>
            <p:ph idx="1" type="body"/>
          </p:nvPr>
        </p:nvSpPr>
        <p:spPr>
          <a:xfrm>
            <a:off x="550050" y="1356285"/>
            <a:ext cx="8834439" cy="960482"/>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8BBAC9"/>
              </a:buClr>
              <a:buSzPts val="2400"/>
              <a:buNone/>
            </a:pPr>
            <a:r>
              <a:rPr lang="en-US">
                <a:highlight>
                  <a:srgbClr val="FFFF00"/>
                </a:highlight>
              </a:rPr>
              <a:t>To be requested from vendor</a:t>
            </a:r>
            <a:endParaRPr>
              <a:highlight>
                <a:srgbClr val="FFFF00"/>
              </a:highlight>
            </a:endParaRPr>
          </a:p>
          <a:p>
            <a:pPr indent="0" lvl="1" marL="0" rtl="0" algn="l">
              <a:lnSpc>
                <a:spcPct val="100000"/>
              </a:lnSpc>
              <a:spcBef>
                <a:spcPts val="1500"/>
              </a:spcBef>
              <a:spcAft>
                <a:spcPts val="0"/>
              </a:spcAft>
              <a:buClr>
                <a:schemeClr val="dk1"/>
              </a:buClr>
              <a:buSzPts val="2000"/>
              <a:buNone/>
            </a:pPr>
            <a:r>
              <a:rPr lang="en-US"/>
              <a:t>An indicative format is shown below</a:t>
            </a:r>
            <a:endParaRPr/>
          </a:p>
        </p:txBody>
      </p:sp>
      <p:graphicFrame>
        <p:nvGraphicFramePr>
          <p:cNvPr id="164" name="Google Shape;164;p16"/>
          <p:cNvGraphicFramePr/>
          <p:nvPr/>
        </p:nvGraphicFramePr>
        <p:xfrm>
          <a:off x="445547" y="2447851"/>
          <a:ext cx="3000000" cy="3000000"/>
        </p:xfrm>
        <a:graphic>
          <a:graphicData uri="http://schemas.openxmlformats.org/drawingml/2006/table">
            <a:tbl>
              <a:tblPr>
                <a:noFill/>
                <a:tableStyleId>{4B1C0DD2-AF02-408C-AC3D-92E822F33AB7}</a:tableStyleId>
              </a:tblPr>
              <a:tblGrid>
                <a:gridCol w="1244600"/>
                <a:gridCol w="5142850"/>
                <a:gridCol w="2180400"/>
              </a:tblGrid>
              <a:tr h="597650">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Urgency</a:t>
                      </a:r>
                      <a:endParaRPr b="1" i="0" sz="1100" u="none" cap="none" strike="noStrike">
                        <a:latin typeface="Verdana"/>
                        <a:ea typeface="Verdana"/>
                        <a:cs typeface="Verdana"/>
                        <a:sym typeface="Verdana"/>
                      </a:endParaRPr>
                    </a:p>
                  </a:txBody>
                  <a:tcPr marT="88600" marB="88600" marR="85050"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Description</a:t>
                      </a:r>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1270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Time to Respond</a:t>
                      </a:r>
                      <a:endParaRPr b="1" i="0" sz="1100" u="none" cap="none" strike="noStrike">
                        <a:latin typeface="Verdana"/>
                        <a:ea typeface="Verdana"/>
                        <a:cs typeface="Verdana"/>
                        <a:sym typeface="Verdana"/>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798950">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1 Critical</a:t>
                      </a:r>
                      <a:endParaRPr b="1" i="0" sz="1100" u="none" cap="none" strike="noStrike">
                        <a:latin typeface="Verdana"/>
                        <a:ea typeface="Verdana"/>
                        <a:cs typeface="Verdana"/>
                        <a:sym typeface="Verdana"/>
                      </a:endParaRPr>
                    </a:p>
                  </a:txBody>
                  <a:tcPr marT="88600" marB="88600" marR="62025"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System does not function at all or has such frequent and systematic interference that it cannot be used</a:t>
                      </a:r>
                      <a:endParaRPr b="0" i="0" sz="1100" u="none" cap="none" strike="noStrike">
                        <a:latin typeface="Verdana"/>
                        <a:ea typeface="Verdana"/>
                        <a:cs typeface="Verdana"/>
                        <a:sym typeface="Verdana"/>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Within 30 minutes</a:t>
                      </a:r>
                      <a:endParaRPr b="0" i="0" sz="1100" u="none" cap="none" strike="noStrike">
                        <a:latin typeface="Verdana"/>
                        <a:ea typeface="Verdana"/>
                        <a:cs typeface="Verdana"/>
                        <a:sym typeface="Verdana"/>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1000250">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2 High</a:t>
                      </a:r>
                      <a:endParaRPr b="1" i="0" sz="1100" u="none" cap="none" strike="noStrike">
                        <a:latin typeface="Verdana"/>
                        <a:ea typeface="Verdana"/>
                        <a:cs typeface="Verdana"/>
                        <a:sym typeface="Verdana"/>
                      </a:endParaRPr>
                    </a:p>
                  </a:txBody>
                  <a:tcPr marT="88600" marB="88600" marR="62025"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System is functioning, but daily or time-sensitive functions are prevented from being performed.</a:t>
                      </a:r>
                      <a:endParaRPr b="0" i="0" sz="1100" u="none" cap="none" strike="noStrike">
                        <a:latin typeface="Verdana"/>
                        <a:ea typeface="Verdana"/>
                        <a:cs typeface="Verdana"/>
                        <a:sym typeface="Verdana"/>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Within 1 Business Day</a:t>
                      </a:r>
                      <a:endParaRPr b="0" i="0" sz="1100" u="none" cap="none" strike="noStrike">
                        <a:latin typeface="Verdana"/>
                        <a:ea typeface="Verdana"/>
                        <a:cs typeface="Verdana"/>
                        <a:sym typeface="Verdana"/>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919350">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3 Medium</a:t>
                      </a:r>
                      <a:endParaRPr b="1" i="0" sz="1100" u="none" cap="none" strike="noStrike">
                        <a:latin typeface="Verdana"/>
                        <a:ea typeface="Verdana"/>
                        <a:cs typeface="Verdana"/>
                        <a:sym typeface="Verdana"/>
                      </a:endParaRPr>
                    </a:p>
                  </a:txBody>
                  <a:tcPr marT="88600" marB="88600" marR="62025"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Issue arises that does not prevent daily or time sensitive functions being performed, but presents a material inconvenience, degraded level of performance or similar.</a:t>
                      </a:r>
                      <a:endParaRPr b="0" i="0" sz="1100" u="none" cap="none" strike="noStrike">
                        <a:latin typeface="Verdana"/>
                        <a:ea typeface="Verdana"/>
                        <a:cs typeface="Verdana"/>
                        <a:sym typeface="Verdana"/>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Within 5 Business Days</a:t>
                      </a:r>
                      <a:endParaRPr b="0" i="0" sz="1100" u="none" cap="none" strike="noStrike">
                        <a:latin typeface="Verdana"/>
                        <a:ea typeface="Verdana"/>
                        <a:cs typeface="Verdana"/>
                        <a:sym typeface="Verdana"/>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687725">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4 Low</a:t>
                      </a:r>
                      <a:endParaRPr b="1" i="0" sz="1100" u="none" cap="none" strike="noStrike">
                        <a:latin typeface="Verdana"/>
                        <a:ea typeface="Verdana"/>
                        <a:cs typeface="Verdana"/>
                        <a:sym typeface="Verdana"/>
                      </a:endParaRPr>
                    </a:p>
                  </a:txBody>
                  <a:tcPr marT="88600" marB="88600" marR="62025"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Issue arises that presents a minor inconvenience, requires an enhancement to a Service, or is the result of an advised event (e.g. upgrade).</a:t>
                      </a:r>
                      <a:endParaRPr b="0" i="0" sz="1100" u="none" cap="none" strike="noStrike">
                        <a:latin typeface="Verdana"/>
                        <a:ea typeface="Verdana"/>
                        <a:cs typeface="Verdana"/>
                        <a:sym typeface="Verdana"/>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Within 10 Business Days</a:t>
                      </a:r>
                      <a:endParaRPr b="0" i="0" sz="1100" u="none" cap="none" strike="noStrike">
                        <a:latin typeface="Verdana"/>
                        <a:ea typeface="Verdana"/>
                        <a:cs typeface="Verdana"/>
                        <a:sym typeface="Verdana"/>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7"/>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Agreed service times</a:t>
            </a:r>
            <a:endParaRPr b="1" i="0" sz="3600" u="none" cap="none" strike="noStrike">
              <a:solidFill>
                <a:srgbClr val="136C97"/>
              </a:solidFill>
              <a:latin typeface="Verdana"/>
              <a:ea typeface="Verdana"/>
              <a:cs typeface="Verdana"/>
              <a:sym typeface="Verdana"/>
            </a:endParaRPr>
          </a:p>
        </p:txBody>
      </p:sp>
      <p:sp>
        <p:nvSpPr>
          <p:cNvPr id="170" name="Google Shape;170;p17"/>
          <p:cNvSpPr txBox="1"/>
          <p:nvPr>
            <p:ph idx="1" type="body"/>
          </p:nvPr>
        </p:nvSpPr>
        <p:spPr>
          <a:xfrm>
            <a:off x="550050" y="1384126"/>
            <a:ext cx="8834439" cy="960482"/>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8BBAC9"/>
              </a:buClr>
              <a:buSzPts val="2400"/>
              <a:buNone/>
            </a:pPr>
            <a:r>
              <a:rPr lang="en-US">
                <a:highlight>
                  <a:srgbClr val="FFFF00"/>
                </a:highlight>
              </a:rPr>
              <a:t>To be requested from vendor</a:t>
            </a:r>
            <a:endParaRPr>
              <a:highlight>
                <a:srgbClr val="FFFF00"/>
              </a:highlight>
            </a:endParaRPr>
          </a:p>
          <a:p>
            <a:pPr indent="0" lvl="1" marL="0" rtl="0" algn="l">
              <a:lnSpc>
                <a:spcPct val="100000"/>
              </a:lnSpc>
              <a:spcBef>
                <a:spcPts val="1500"/>
              </a:spcBef>
              <a:spcAft>
                <a:spcPts val="0"/>
              </a:spcAft>
              <a:buClr>
                <a:schemeClr val="dk1"/>
              </a:buClr>
              <a:buSzPts val="2000"/>
              <a:buNone/>
            </a:pPr>
            <a:r>
              <a:rPr lang="en-US"/>
              <a:t>Should state when the vendor is contactable and through which communication channels</a:t>
            </a:r>
            <a:endParaRPr/>
          </a:p>
        </p:txBody>
      </p:sp>
      <p:sp>
        <p:nvSpPr>
          <p:cNvPr id="171" name="Google Shape;171;p17"/>
          <p:cNvSpPr/>
          <p:nvPr/>
        </p:nvSpPr>
        <p:spPr>
          <a:xfrm>
            <a:off x="550416" y="2503533"/>
            <a:ext cx="12192000" cy="4572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18"/>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Roles and escalation points</a:t>
            </a:r>
            <a:endParaRPr b="1" i="0" sz="3600" u="none" cap="none" strike="noStrike">
              <a:solidFill>
                <a:srgbClr val="136C97"/>
              </a:solidFill>
              <a:latin typeface="Verdana"/>
              <a:ea typeface="Verdana"/>
              <a:cs typeface="Verdana"/>
              <a:sym typeface="Verdana"/>
            </a:endParaRPr>
          </a:p>
        </p:txBody>
      </p:sp>
      <p:sp>
        <p:nvSpPr>
          <p:cNvPr id="177" name="Google Shape;177;p18"/>
          <p:cNvSpPr txBox="1"/>
          <p:nvPr>
            <p:ph idx="1" type="body"/>
          </p:nvPr>
        </p:nvSpPr>
        <p:spPr>
          <a:xfrm>
            <a:off x="550050" y="1384126"/>
            <a:ext cx="8834439" cy="960482"/>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8BBAC9"/>
              </a:buClr>
              <a:buSzPts val="2400"/>
              <a:buNone/>
            </a:pPr>
            <a:r>
              <a:rPr lang="en-US">
                <a:highlight>
                  <a:srgbClr val="FFFF00"/>
                </a:highlight>
              </a:rPr>
              <a:t>To be requested from vendor</a:t>
            </a:r>
            <a:endParaRPr>
              <a:highlight>
                <a:srgbClr val="FFFF00"/>
              </a:highlight>
            </a:endParaRPr>
          </a:p>
          <a:p>
            <a:pPr indent="0" lvl="1" marL="0" rtl="0" algn="l">
              <a:lnSpc>
                <a:spcPct val="100000"/>
              </a:lnSpc>
              <a:spcBef>
                <a:spcPts val="1500"/>
              </a:spcBef>
              <a:spcAft>
                <a:spcPts val="0"/>
              </a:spcAft>
              <a:buClr>
                <a:schemeClr val="dk1"/>
              </a:buClr>
              <a:buSzPts val="2000"/>
              <a:buNone/>
            </a:pPr>
            <a:r>
              <a:rPr lang="en-US"/>
              <a:t>An indicative format is shown below</a:t>
            </a:r>
            <a:endParaRPr/>
          </a:p>
        </p:txBody>
      </p:sp>
      <p:graphicFrame>
        <p:nvGraphicFramePr>
          <p:cNvPr id="178" name="Google Shape;178;p18"/>
          <p:cNvGraphicFramePr/>
          <p:nvPr/>
        </p:nvGraphicFramePr>
        <p:xfrm>
          <a:off x="443047" y="2540577"/>
          <a:ext cx="3000000" cy="3000000"/>
        </p:xfrm>
        <a:graphic>
          <a:graphicData uri="http://schemas.openxmlformats.org/drawingml/2006/table">
            <a:tbl>
              <a:tblPr>
                <a:noFill/>
                <a:tableStyleId>{4B1C0DD2-AF02-408C-AC3D-92E822F33AB7}</a:tableStyleId>
              </a:tblPr>
              <a:tblGrid>
                <a:gridCol w="2944825"/>
                <a:gridCol w="1693600"/>
                <a:gridCol w="4196025"/>
              </a:tblGrid>
              <a:tr h="453175">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Contact</a:t>
                      </a:r>
                      <a:endParaRPr b="1" i="0" sz="1100" u="none" cap="none" strike="noStrike">
                        <a:latin typeface="Verdana"/>
                        <a:ea typeface="Verdana"/>
                        <a:cs typeface="Verdana"/>
                        <a:sym typeface="Verdana"/>
                      </a:endParaRPr>
                    </a:p>
                  </a:txBody>
                  <a:tcPr marT="88600" marB="88600" marR="85050"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Escalation level</a:t>
                      </a:r>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1270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Role</a:t>
                      </a:r>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514875">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Service desk email</a:t>
                      </a:r>
                      <a:endParaRPr/>
                    </a:p>
                  </a:txBody>
                  <a:tcPr marT="88600" marB="88600" marR="62025" marL="85050">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n/a</a:t>
                      </a:r>
                      <a:endParaRPr/>
                    </a:p>
                  </a:txBody>
                  <a:tcPr marT="88600" marB="88600" marR="62025" marL="85050">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[System] to raise tickets with</a:t>
                      </a:r>
                      <a:endParaRPr/>
                    </a:p>
                  </a:txBody>
                  <a:tcPr marT="88600" marB="88600" marR="61200" marL="86400">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1143625">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Name: xx</a:t>
                      </a:r>
                      <a:endParaRPr/>
                    </a:p>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Email: xx</a:t>
                      </a:r>
                      <a:endParaRPr/>
                    </a:p>
                  </a:txBody>
                  <a:tcPr marT="88600" marB="88600" marR="62025" marL="85050">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1</a:t>
                      </a:r>
                      <a:r>
                        <a:rPr b="0" baseline="30000" i="0" lang="en-US" sz="1200" u="none" cap="none" strike="noStrike">
                          <a:latin typeface="Verdana"/>
                          <a:ea typeface="Verdana"/>
                          <a:cs typeface="Verdana"/>
                          <a:sym typeface="Verdana"/>
                        </a:rPr>
                        <a:t>st</a:t>
                      </a:r>
                      <a:r>
                        <a:rPr b="0" i="0" lang="en-US" sz="1200" u="none" cap="none" strike="noStrike">
                          <a:latin typeface="Verdana"/>
                          <a:ea typeface="Verdana"/>
                          <a:cs typeface="Verdana"/>
                          <a:sym typeface="Verdana"/>
                        </a:rPr>
                        <a:t> escalation</a:t>
                      </a:r>
                      <a:endParaRPr/>
                    </a:p>
                  </a:txBody>
                  <a:tcPr marT="88600" marB="88600" marR="62025" marL="85050">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1" i="0" lang="en-US" sz="1200" u="none" cap="none" strike="noStrike">
                          <a:latin typeface="Verdana"/>
                          <a:ea typeface="Verdana"/>
                          <a:cs typeface="Verdana"/>
                          <a:sym typeface="Verdana"/>
                        </a:rPr>
                        <a:t>Technical coordinator/project manager</a:t>
                      </a:r>
                      <a:endParaRPr/>
                    </a:p>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First point of contact for day to day escalations. Works with the internal teams to resolve incidents/problems and fulfil client requests</a:t>
                      </a:r>
                      <a:endParaRPr/>
                    </a:p>
                  </a:txBody>
                  <a:tcPr marT="88600" marB="88600" marR="61200" marL="86400">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913475">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Name: xx</a:t>
                      </a:r>
                      <a:endParaRPr/>
                    </a:p>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Email: xx</a:t>
                      </a:r>
                      <a:endParaRPr/>
                    </a:p>
                  </a:txBody>
                  <a:tcPr marT="88600" marB="88600" marR="62025" marL="85050">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2</a:t>
                      </a:r>
                      <a:r>
                        <a:rPr b="0" baseline="30000" i="0" lang="en-US" sz="1200" u="none" cap="none" strike="noStrike">
                          <a:latin typeface="Verdana"/>
                          <a:ea typeface="Verdana"/>
                          <a:cs typeface="Verdana"/>
                          <a:sym typeface="Verdana"/>
                        </a:rPr>
                        <a:t>nd</a:t>
                      </a:r>
                      <a:r>
                        <a:rPr b="0" i="0" lang="en-US" sz="1200" u="none" cap="none" strike="noStrike">
                          <a:latin typeface="Verdana"/>
                          <a:ea typeface="Verdana"/>
                          <a:cs typeface="Verdana"/>
                          <a:sym typeface="Verdana"/>
                        </a:rPr>
                        <a:t> escalation</a:t>
                      </a:r>
                      <a:endParaRPr/>
                    </a:p>
                  </a:txBody>
                  <a:tcPr marT="88600" marB="88600" marR="62025" marL="85050">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1" i="0" lang="en-US" sz="1200" u="none" cap="none" strike="noStrike">
                          <a:latin typeface="Verdana"/>
                          <a:ea typeface="Verdana"/>
                          <a:cs typeface="Verdana"/>
                          <a:sym typeface="Verdana"/>
                        </a:rPr>
                        <a:t>Head of service operations</a:t>
                      </a:r>
                      <a:endParaRPr/>
                    </a:p>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Major incidents, service-related escalations and governance</a:t>
                      </a:r>
                      <a:endParaRPr/>
                    </a:p>
                  </a:txBody>
                  <a:tcPr marT="88600" marB="88600" marR="61200" marL="86400">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913475">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Name: xx</a:t>
                      </a:r>
                      <a:endParaRPr/>
                    </a:p>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Email: xx</a:t>
                      </a:r>
                      <a:endParaRPr/>
                    </a:p>
                  </a:txBody>
                  <a:tcPr marT="88600" marB="88600" marR="62025" marL="85050">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3</a:t>
                      </a:r>
                      <a:r>
                        <a:rPr b="0" baseline="30000" i="0" lang="en-US" sz="1200" u="none" cap="none" strike="noStrike">
                          <a:latin typeface="Verdana"/>
                          <a:ea typeface="Verdana"/>
                          <a:cs typeface="Verdana"/>
                          <a:sym typeface="Verdana"/>
                        </a:rPr>
                        <a:t>rd</a:t>
                      </a:r>
                      <a:r>
                        <a:rPr b="0" i="0" lang="en-US" sz="1200" u="none" cap="none" strike="noStrike">
                          <a:latin typeface="Verdana"/>
                          <a:ea typeface="Verdana"/>
                          <a:cs typeface="Verdana"/>
                          <a:sym typeface="Verdana"/>
                        </a:rPr>
                        <a:t> escalation</a:t>
                      </a:r>
                      <a:endParaRPr/>
                    </a:p>
                  </a:txBody>
                  <a:tcPr marT="88600" marB="88600" marR="62025" marL="85050">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1" i="0" lang="en-US" sz="1200" u="none" cap="none" strike="noStrike">
                          <a:latin typeface="Verdana"/>
                          <a:ea typeface="Verdana"/>
                          <a:cs typeface="Verdana"/>
                          <a:sym typeface="Verdana"/>
                        </a:rPr>
                        <a:t>Contract manager</a:t>
                      </a:r>
                      <a:endParaRPr/>
                    </a:p>
                    <a:p>
                      <a:pPr indent="0" lvl="0" marL="0" marR="0" rtl="0" algn="l">
                        <a:lnSpc>
                          <a:spcPct val="100000"/>
                        </a:lnSpc>
                        <a:spcBef>
                          <a:spcPts val="0"/>
                        </a:spcBef>
                        <a:spcAft>
                          <a:spcPts val="0"/>
                        </a:spcAft>
                        <a:buNone/>
                      </a:pPr>
                      <a:r>
                        <a:rPr b="0" i="0" lang="en-US" sz="1200" u="none" cap="none" strike="noStrike">
                          <a:solidFill>
                            <a:schemeClr val="dk1"/>
                          </a:solidFill>
                          <a:latin typeface="Verdana"/>
                          <a:ea typeface="Verdana"/>
                          <a:cs typeface="Verdana"/>
                          <a:sym typeface="Verdana"/>
                        </a:rPr>
                        <a:t>Contractual and commercial aspects, incident and project governance</a:t>
                      </a:r>
                      <a:endParaRPr/>
                    </a:p>
                  </a:txBody>
                  <a:tcPr marT="88600" marB="88600" marR="61200" marL="86400">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19"/>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Performance measures (1 of 2)</a:t>
            </a:r>
            <a:endParaRPr b="1" i="0" sz="3600" u="none" cap="none" strike="noStrike">
              <a:solidFill>
                <a:srgbClr val="136C97"/>
              </a:solidFill>
              <a:latin typeface="Verdana"/>
              <a:ea typeface="Verdana"/>
              <a:cs typeface="Verdana"/>
              <a:sym typeface="Verdana"/>
            </a:endParaRPr>
          </a:p>
        </p:txBody>
      </p:sp>
      <p:sp>
        <p:nvSpPr>
          <p:cNvPr id="184" name="Google Shape;184;p19"/>
          <p:cNvSpPr txBox="1"/>
          <p:nvPr>
            <p:ph idx="1" type="body"/>
          </p:nvPr>
        </p:nvSpPr>
        <p:spPr>
          <a:xfrm>
            <a:off x="637729" y="1222584"/>
            <a:ext cx="10892551" cy="809760"/>
          </a:xfrm>
          <a:prstGeom prst="rect">
            <a:avLst/>
          </a:prstGeom>
          <a:solidFill>
            <a:schemeClr val="lt1"/>
          </a:solid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SzPts val="2400"/>
              <a:buNone/>
            </a:pPr>
            <a:r>
              <a:rPr b="0" lang="en-US" sz="1800">
                <a:solidFill>
                  <a:schemeClr val="dk1"/>
                </a:solidFill>
              </a:rPr>
              <a:t>The table below, and overleaf, details the performance measures defined in the State of California Master Service Agreement for Category B – Transit Processor Services.</a:t>
            </a:r>
            <a:endParaRPr>
              <a:solidFill>
                <a:schemeClr val="dk1"/>
              </a:solidFill>
            </a:endParaRPr>
          </a:p>
        </p:txBody>
      </p:sp>
      <p:graphicFrame>
        <p:nvGraphicFramePr>
          <p:cNvPr id="185" name="Google Shape;185;p19"/>
          <p:cNvGraphicFramePr/>
          <p:nvPr/>
        </p:nvGraphicFramePr>
        <p:xfrm>
          <a:off x="505626" y="2001139"/>
          <a:ext cx="3000000" cy="3000000"/>
        </p:xfrm>
        <a:graphic>
          <a:graphicData uri="http://schemas.openxmlformats.org/drawingml/2006/table">
            <a:tbl>
              <a:tblPr bandRow="1" firstCol="1" firstRow="1">
                <a:noFill/>
                <a:tableStyleId>{12FCC94D-6C93-4788-8119-C8C67A1D93F3}</a:tableStyleId>
              </a:tblPr>
              <a:tblGrid>
                <a:gridCol w="4277625"/>
                <a:gridCol w="2492525"/>
                <a:gridCol w="4095300"/>
              </a:tblGrid>
              <a:tr h="415925">
                <a:tc>
                  <a:txBody>
                    <a:bodyPr/>
                    <a:lstStyle/>
                    <a:p>
                      <a:pPr indent="0" lvl="0" marL="0" marR="0" rtl="0" algn="l">
                        <a:lnSpc>
                          <a:spcPct val="107142"/>
                        </a:lnSpc>
                        <a:spcBef>
                          <a:spcPts val="0"/>
                        </a:spcBef>
                        <a:spcAft>
                          <a:spcPts val="0"/>
                        </a:spcAft>
                        <a:buNone/>
                      </a:pPr>
                      <a:r>
                        <a:rPr b="1" lang="en-US" sz="1400" u="none" cap="none" strike="noStrike">
                          <a:solidFill>
                            <a:srgbClr val="3C3C3B"/>
                          </a:solidFill>
                          <a:latin typeface="Verdana"/>
                          <a:ea typeface="Verdana"/>
                          <a:cs typeface="Verdana"/>
                          <a:sym typeface="Verdana"/>
                        </a:rPr>
                        <a:t>Key Performance Indicator (KPI)</a:t>
                      </a:r>
                      <a:endParaRPr sz="1400" u="none" cap="none" strike="noStrike">
                        <a:solidFill>
                          <a:srgbClr val="3C3C3B"/>
                        </a:solidFill>
                        <a:latin typeface="Verdana"/>
                        <a:ea typeface="Verdana"/>
                        <a:cs typeface="Verdana"/>
                        <a:sym typeface="Verdana"/>
                      </a:endParaRPr>
                    </a:p>
                  </a:txBody>
                  <a:tcPr marT="0" marB="0" marR="68575" marL="685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9D9D9"/>
                    </a:solidFill>
                  </a:tcPr>
                </a:tc>
                <a:tc>
                  <a:txBody>
                    <a:bodyPr/>
                    <a:lstStyle/>
                    <a:p>
                      <a:pPr indent="0" lvl="0" marL="0" marR="0" rtl="0" algn="l">
                        <a:lnSpc>
                          <a:spcPct val="107142"/>
                        </a:lnSpc>
                        <a:spcBef>
                          <a:spcPts val="0"/>
                        </a:spcBef>
                        <a:spcAft>
                          <a:spcPts val="0"/>
                        </a:spcAft>
                        <a:buNone/>
                      </a:pPr>
                      <a:r>
                        <a:rPr b="1" lang="en-US" sz="1400" u="none" cap="none" strike="noStrike">
                          <a:solidFill>
                            <a:srgbClr val="3C3C3B"/>
                          </a:solidFill>
                          <a:latin typeface="Verdana"/>
                          <a:ea typeface="Verdana"/>
                          <a:cs typeface="Verdana"/>
                          <a:sym typeface="Verdana"/>
                        </a:rPr>
                        <a:t>Unit of Measure for Service Credits</a:t>
                      </a:r>
                      <a:endParaRPr sz="1400" u="none" cap="none" strike="noStrike">
                        <a:solidFill>
                          <a:srgbClr val="3C3C3B"/>
                        </a:solidFill>
                        <a:latin typeface="Verdana"/>
                        <a:ea typeface="Verdana"/>
                        <a:cs typeface="Verdana"/>
                        <a:sym typeface="Verdana"/>
                      </a:endParaRPr>
                    </a:p>
                  </a:txBody>
                  <a:tcPr marT="0" marB="0" marR="68575" marL="685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9D9D9"/>
                    </a:solidFill>
                  </a:tcPr>
                </a:tc>
                <a:tc>
                  <a:txBody>
                    <a:bodyPr/>
                    <a:lstStyle/>
                    <a:p>
                      <a:pPr indent="0" lvl="0" marL="0" marR="0" rtl="0" algn="l">
                        <a:lnSpc>
                          <a:spcPct val="107142"/>
                        </a:lnSpc>
                        <a:spcBef>
                          <a:spcPts val="0"/>
                        </a:spcBef>
                        <a:spcAft>
                          <a:spcPts val="0"/>
                        </a:spcAft>
                        <a:buNone/>
                      </a:pPr>
                      <a:r>
                        <a:rPr b="1" lang="en-US" sz="1400" u="none" cap="none" strike="noStrike">
                          <a:solidFill>
                            <a:srgbClr val="3C3C3B"/>
                          </a:solidFill>
                          <a:latin typeface="Verdana"/>
                          <a:ea typeface="Verdana"/>
                          <a:cs typeface="Verdana"/>
                          <a:sym typeface="Verdana"/>
                        </a:rPr>
                        <a:t>Trigger for Service Credits</a:t>
                      </a:r>
                      <a:endParaRPr sz="1400" u="none" cap="none" strike="noStrike">
                        <a:solidFill>
                          <a:srgbClr val="3C3C3B"/>
                        </a:solidFill>
                        <a:latin typeface="Verdana"/>
                        <a:ea typeface="Verdana"/>
                        <a:cs typeface="Verdana"/>
                        <a:sym typeface="Verdana"/>
                      </a:endParaRPr>
                    </a:p>
                  </a:txBody>
                  <a:tcPr marT="0" marB="0" marR="68575" marL="685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9D9D9"/>
                    </a:solidFill>
                  </a:tcPr>
                </a:tc>
              </a:tr>
              <a:tr h="727875">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The Contractor shall have an Availability of 99.5%</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Monthly </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Failure to meet the KPI three (3) months consecutively or six (6) out of twelve (12) consecutive months.</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r>
              <a:tr h="1054650">
                <a:tc>
                  <a:txBody>
                    <a:bodyPr/>
                    <a:lstStyle/>
                    <a:p>
                      <a:pPr indent="0" lvl="0" marL="0" marR="0" rtl="0" algn="l">
                        <a:lnSpc>
                          <a:spcPct val="125000"/>
                        </a:lnSpc>
                        <a:spcBef>
                          <a:spcPts val="0"/>
                        </a:spcBef>
                        <a:spcAft>
                          <a:spcPts val="0"/>
                        </a:spcAft>
                        <a:buClr>
                          <a:srgbClr val="000000"/>
                        </a:buClr>
                        <a:buSzPts val="1200"/>
                        <a:buFont typeface="Arial"/>
                        <a:buNone/>
                      </a:pPr>
                      <a:r>
                        <a:rPr b="1" i="0" lang="en-US" sz="1200" u="none" cap="none" strike="noStrike">
                          <a:solidFill>
                            <a:srgbClr val="3C3C3B"/>
                          </a:solidFill>
                          <a:latin typeface="Verdana"/>
                          <a:ea typeface="Verdana"/>
                          <a:cs typeface="Verdana"/>
                          <a:sym typeface="Verdana"/>
                        </a:rPr>
                        <a:t>The Contractor shall have a Recovery Time Objective of 12 hours per incident</a:t>
                      </a:r>
                      <a:endParaRPr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Clr>
                          <a:srgbClr val="000000"/>
                        </a:buClr>
                        <a:buSzPts val="1200"/>
                        <a:buFont typeface="Arial"/>
                        <a:buNone/>
                      </a:pPr>
                      <a:r>
                        <a:rPr lang="en-US" sz="1200" u="none" cap="none" strike="noStrike">
                          <a:solidFill>
                            <a:srgbClr val="3C3C3B"/>
                          </a:solidFill>
                          <a:latin typeface="Verdana"/>
                          <a:ea typeface="Verdana"/>
                          <a:cs typeface="Verdana"/>
                          <a:sym typeface="Verdana"/>
                        </a:rPr>
                        <a:t>Incident</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Clr>
                          <a:srgbClr val="000000"/>
                        </a:buClr>
                        <a:buSzPts val="1200"/>
                        <a:buFont typeface="Arial"/>
                        <a:buNone/>
                      </a:pPr>
                      <a:r>
                        <a:rPr b="0" i="0" lang="en-US" sz="1200" u="none" cap="none" strike="noStrike">
                          <a:solidFill>
                            <a:srgbClr val="3C3C3B"/>
                          </a:solidFill>
                          <a:latin typeface="Verdana"/>
                          <a:ea typeface="Verdana"/>
                          <a:cs typeface="Verdana"/>
                          <a:sym typeface="Verdana"/>
                        </a:rPr>
                        <a:t>Three (3) incidents of failure to meet Recovery Time Objective in a six (6) month period or an accumulation of twenty-four (24) hours exceeding the Recovery Time Objective in a six (6) month period.</a:t>
                      </a:r>
                      <a:endParaRPr b="0" i="0" sz="1200" u="none" cap="none" strike="noStrike">
                        <a:solidFill>
                          <a:srgbClr val="3C3C3B"/>
                        </a:solidFill>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r>
              <a:tr h="1247775">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In case of any disruptive event, the Contractor shall be able to recover 100% of data that could have a financial or operational impact on the Transit Agency (note that this includes, but is not limited to, tap transactions, deny lists, and account information).</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 of incidents during contract term in which less than 100% of data is recovered.</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None/>
                      </a:pPr>
                      <a:r>
                        <a:rPr lang="en-US" sz="1200" u="none" cap="none" strike="noStrike">
                          <a:solidFill>
                            <a:srgbClr val="3C3C3B"/>
                          </a:solidFill>
                          <a:latin typeface="Verdana"/>
                          <a:ea typeface="Verdana"/>
                          <a:cs typeface="Verdana"/>
                          <a:sym typeface="Verdana"/>
                        </a:rPr>
                        <a:t>One (1) incident allowed; each subsequent incident shall trigger Service Credits.</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r>
              <a:tr h="1039800">
                <a:tc>
                  <a:txBody>
                    <a:bodyPr/>
                    <a:lstStyle/>
                    <a:p>
                      <a:pPr indent="0" lvl="0" marL="0" marR="0" rtl="0" algn="l">
                        <a:lnSpc>
                          <a:spcPct val="125000"/>
                        </a:lnSpc>
                        <a:spcBef>
                          <a:spcPts val="0"/>
                        </a:spcBef>
                        <a:spcAft>
                          <a:spcPts val="0"/>
                        </a:spcAft>
                        <a:buClr>
                          <a:srgbClr val="000000"/>
                        </a:buClr>
                        <a:buSzPts val="1200"/>
                        <a:buFont typeface="Arial"/>
                        <a:buNone/>
                      </a:pPr>
                      <a:r>
                        <a:rPr b="1" i="0" lang="en-US" sz="1200" u="none" cap="none" strike="noStrike">
                          <a:solidFill>
                            <a:srgbClr val="3C3C3B"/>
                          </a:solidFill>
                          <a:latin typeface="Verdana"/>
                          <a:ea typeface="Verdana"/>
                          <a:cs typeface="Verdana"/>
                          <a:sym typeface="Verdana"/>
                        </a:rPr>
                        <a:t>The average time for the Contractor to process taps and add credentials to the deny list shall be less than 15 seconds after receiving a transaction from a PAD.</a:t>
                      </a:r>
                      <a:endParaRPr b="1"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3C3C3B"/>
                          </a:solidFill>
                          <a:latin typeface="Verdana"/>
                          <a:ea typeface="Verdana"/>
                          <a:cs typeface="Verdana"/>
                          <a:sym typeface="Verdana"/>
                        </a:rPr>
                        <a:t>Monthly average processing time</a:t>
                      </a:r>
                      <a:endParaRPr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Clr>
                          <a:srgbClr val="000000"/>
                        </a:buClr>
                        <a:buSzPts val="1200"/>
                        <a:buFont typeface="Arial"/>
                        <a:buNone/>
                      </a:pPr>
                      <a:r>
                        <a:rPr b="0" i="0" lang="en-US" sz="1200" u="none" cap="none" strike="noStrike">
                          <a:solidFill>
                            <a:srgbClr val="3C3C3B"/>
                          </a:solidFill>
                          <a:latin typeface="Verdana"/>
                          <a:ea typeface="Verdana"/>
                          <a:cs typeface="Verdana"/>
                          <a:sym typeface="Verdana"/>
                        </a:rPr>
                        <a:t>Failure to meet the KPI three (3) months consecutively or six (6) out of twelve (12) consecutive months.</a:t>
                      </a:r>
                      <a:endParaRPr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 name="Shape 46"/>
        <p:cNvGrpSpPr/>
        <p:nvPr/>
      </p:nvGrpSpPr>
      <p:grpSpPr>
        <a:xfrm>
          <a:off x="0" y="0"/>
          <a:ext cx="0" cy="0"/>
          <a:chOff x="0" y="0"/>
          <a:chExt cx="0" cy="0"/>
        </a:xfrm>
      </p:grpSpPr>
      <p:sp>
        <p:nvSpPr>
          <p:cNvPr id="47" name="Google Shape;47;p2"/>
          <p:cNvSpPr txBox="1"/>
          <p:nvPr>
            <p:ph type="title"/>
          </p:nvPr>
        </p:nvSpPr>
        <p:spPr>
          <a:xfrm>
            <a:off x="831850" y="1296783"/>
            <a:ext cx="7825453" cy="2852737"/>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rgbClr val="136C97"/>
              </a:buClr>
              <a:buSzPts val="6000"/>
              <a:buFont typeface="Verdana"/>
              <a:buNone/>
            </a:pPr>
            <a:r>
              <a:rPr lang="en-US"/>
              <a:t>Introduction</a:t>
            </a:r>
            <a:endParaRPr/>
          </a:p>
        </p:txBody>
      </p:sp>
      <p:sp>
        <p:nvSpPr>
          <p:cNvPr id="48" name="Google Shape;48;p2"/>
          <p:cNvSpPr txBox="1"/>
          <p:nvPr>
            <p:ph idx="1" type="body"/>
          </p:nvPr>
        </p:nvSpPr>
        <p:spPr>
          <a:xfrm>
            <a:off x="831850" y="4176508"/>
            <a:ext cx="7825453" cy="1500187"/>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768EA0"/>
              </a:buClr>
              <a:buSzPts val="2400"/>
              <a:buNone/>
            </a:pPr>
            <a:r>
              <a:rPr lang="en-US"/>
              <a:t>How to use this document</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0"/>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Performance measures (2 of 2)</a:t>
            </a:r>
            <a:endParaRPr b="1" i="0" sz="3600" u="none" cap="none" strike="noStrike">
              <a:solidFill>
                <a:srgbClr val="136C97"/>
              </a:solidFill>
              <a:latin typeface="Verdana"/>
              <a:ea typeface="Verdana"/>
              <a:cs typeface="Verdana"/>
              <a:sym typeface="Verdana"/>
            </a:endParaRPr>
          </a:p>
        </p:txBody>
      </p:sp>
      <p:graphicFrame>
        <p:nvGraphicFramePr>
          <p:cNvPr id="191" name="Google Shape;191;p20"/>
          <p:cNvGraphicFramePr/>
          <p:nvPr/>
        </p:nvGraphicFramePr>
        <p:xfrm>
          <a:off x="448654" y="1182167"/>
          <a:ext cx="3000000" cy="3000000"/>
        </p:xfrm>
        <a:graphic>
          <a:graphicData uri="http://schemas.openxmlformats.org/drawingml/2006/table">
            <a:tbl>
              <a:tblPr bandRow="1" firstCol="1" firstRow="1">
                <a:noFill/>
                <a:tableStyleId>{12FCC94D-6C93-4788-8119-C8C67A1D93F3}</a:tableStyleId>
              </a:tblPr>
              <a:tblGrid>
                <a:gridCol w="3575000"/>
                <a:gridCol w="4657450"/>
                <a:gridCol w="2821425"/>
              </a:tblGrid>
              <a:tr h="207450">
                <a:tc>
                  <a:txBody>
                    <a:bodyPr/>
                    <a:lstStyle/>
                    <a:p>
                      <a:pPr indent="0" lvl="0" marL="0" marR="0" rtl="0" algn="l">
                        <a:lnSpc>
                          <a:spcPct val="107142"/>
                        </a:lnSpc>
                        <a:spcBef>
                          <a:spcPts val="0"/>
                        </a:spcBef>
                        <a:spcAft>
                          <a:spcPts val="0"/>
                        </a:spcAft>
                        <a:buNone/>
                      </a:pPr>
                      <a:r>
                        <a:rPr b="1" lang="en-US" sz="1400" u="none" cap="none" strike="noStrike">
                          <a:solidFill>
                            <a:srgbClr val="000000"/>
                          </a:solidFill>
                          <a:latin typeface="Verdana"/>
                          <a:ea typeface="Verdana"/>
                          <a:cs typeface="Verdana"/>
                          <a:sym typeface="Verdana"/>
                        </a:rPr>
                        <a:t>Key Performance Indicator (KPI)</a:t>
                      </a:r>
                      <a:endParaRPr sz="1400" u="none" cap="none" strike="noStrike">
                        <a:solidFill>
                          <a:srgbClr val="3C3C3B"/>
                        </a:solidFill>
                        <a:latin typeface="Verdana"/>
                        <a:ea typeface="Verdana"/>
                        <a:cs typeface="Verdana"/>
                        <a:sym typeface="Verdana"/>
                      </a:endParaRPr>
                    </a:p>
                  </a:txBody>
                  <a:tcPr marT="0" marB="0" marR="68575" marL="685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9D9D9"/>
                    </a:solidFill>
                  </a:tcPr>
                </a:tc>
                <a:tc>
                  <a:txBody>
                    <a:bodyPr/>
                    <a:lstStyle/>
                    <a:p>
                      <a:pPr indent="0" lvl="0" marL="0" marR="0" rtl="0" algn="l">
                        <a:lnSpc>
                          <a:spcPct val="107142"/>
                        </a:lnSpc>
                        <a:spcBef>
                          <a:spcPts val="0"/>
                        </a:spcBef>
                        <a:spcAft>
                          <a:spcPts val="0"/>
                        </a:spcAft>
                        <a:buNone/>
                      </a:pPr>
                      <a:r>
                        <a:rPr b="1" lang="en-US" sz="1400" u="none" cap="none" strike="noStrike">
                          <a:solidFill>
                            <a:srgbClr val="000000"/>
                          </a:solidFill>
                          <a:latin typeface="Verdana"/>
                          <a:ea typeface="Verdana"/>
                          <a:cs typeface="Verdana"/>
                          <a:sym typeface="Verdana"/>
                        </a:rPr>
                        <a:t>Unit of Measure for Service Credits</a:t>
                      </a:r>
                      <a:endParaRPr sz="1400" u="none" cap="none" strike="noStrike">
                        <a:solidFill>
                          <a:srgbClr val="3C3C3B"/>
                        </a:solidFill>
                        <a:latin typeface="Verdana"/>
                        <a:ea typeface="Verdana"/>
                        <a:cs typeface="Verdana"/>
                        <a:sym typeface="Verdana"/>
                      </a:endParaRPr>
                    </a:p>
                  </a:txBody>
                  <a:tcPr marT="0" marB="0" marR="68575" marL="685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9D9D9"/>
                    </a:solidFill>
                  </a:tcPr>
                </a:tc>
                <a:tc>
                  <a:txBody>
                    <a:bodyPr/>
                    <a:lstStyle/>
                    <a:p>
                      <a:pPr indent="0" lvl="0" marL="0" marR="0" rtl="0" algn="l">
                        <a:lnSpc>
                          <a:spcPct val="107142"/>
                        </a:lnSpc>
                        <a:spcBef>
                          <a:spcPts val="0"/>
                        </a:spcBef>
                        <a:spcAft>
                          <a:spcPts val="0"/>
                        </a:spcAft>
                        <a:buNone/>
                      </a:pPr>
                      <a:r>
                        <a:rPr b="1" lang="en-US" sz="1400" u="none" cap="none" strike="noStrike">
                          <a:solidFill>
                            <a:srgbClr val="000000"/>
                          </a:solidFill>
                          <a:latin typeface="Verdana"/>
                          <a:ea typeface="Verdana"/>
                          <a:cs typeface="Verdana"/>
                          <a:sym typeface="Verdana"/>
                        </a:rPr>
                        <a:t>Trigger for Service Credits</a:t>
                      </a:r>
                      <a:endParaRPr sz="1400" u="none" cap="none" strike="noStrike">
                        <a:solidFill>
                          <a:srgbClr val="3C3C3B"/>
                        </a:solidFill>
                        <a:latin typeface="Verdana"/>
                        <a:ea typeface="Verdana"/>
                        <a:cs typeface="Verdana"/>
                        <a:sym typeface="Verdana"/>
                      </a:endParaRPr>
                    </a:p>
                  </a:txBody>
                  <a:tcPr marT="0" marB="0" marR="68575" marL="685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9D9D9"/>
                    </a:solidFill>
                  </a:tcPr>
                </a:tc>
              </a:tr>
              <a:tr h="1006150">
                <a:tc>
                  <a:txBody>
                    <a:bodyPr/>
                    <a:lstStyle/>
                    <a:p>
                      <a:pPr indent="0" lvl="0" marL="0" marR="0" rtl="0" algn="l">
                        <a:lnSpc>
                          <a:spcPct val="125000"/>
                        </a:lnSpc>
                        <a:spcBef>
                          <a:spcPts val="0"/>
                        </a:spcBef>
                        <a:spcAft>
                          <a:spcPts val="0"/>
                        </a:spcAft>
                        <a:buClr>
                          <a:srgbClr val="000000"/>
                        </a:buClr>
                        <a:buSzPts val="1200"/>
                        <a:buFont typeface="Arial"/>
                        <a:buNone/>
                      </a:pPr>
                      <a:r>
                        <a:rPr b="1" i="0" lang="en-US" sz="1200" u="none" cap="none" strike="noStrike">
                          <a:solidFill>
                            <a:srgbClr val="3C3C3B"/>
                          </a:solidFill>
                          <a:latin typeface="Verdana"/>
                          <a:ea typeface="Verdana"/>
                          <a:cs typeface="Verdana"/>
                          <a:sym typeface="Verdana"/>
                        </a:rPr>
                        <a:t>The maximum time for the Contractor to process taps and add credentials to the deny list shall be 20 seconds after receiving a transaction from PAD.</a:t>
                      </a:r>
                      <a:endParaRPr b="1"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3C3C3B"/>
                          </a:solidFill>
                          <a:latin typeface="Verdana"/>
                          <a:ea typeface="Verdana"/>
                          <a:cs typeface="Verdana"/>
                          <a:sym typeface="Verdana"/>
                        </a:rPr>
                        <a:t># of reported incidents in which a Transit Customer was allowed access to a transportation service one (1) minute and twenty (20) seconds or more after a tap transaction has been received by the Contractor that subsequently failed authorization, provided that the Transit Processor’s processing time has exceeded twenty (20) seconds.</a:t>
                      </a:r>
                      <a:endParaRPr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Clr>
                          <a:srgbClr val="000000"/>
                        </a:buClr>
                        <a:buSzPts val="1200"/>
                        <a:buFont typeface="Arial"/>
                        <a:buNone/>
                      </a:pPr>
                      <a:r>
                        <a:rPr b="0" i="0" lang="en-US" sz="1200" u="none" cap="none" strike="noStrike">
                          <a:solidFill>
                            <a:srgbClr val="3C3C3B"/>
                          </a:solidFill>
                          <a:latin typeface="Verdana"/>
                          <a:ea typeface="Verdana"/>
                          <a:cs typeface="Verdana"/>
                          <a:sym typeface="Verdana"/>
                        </a:rPr>
                        <a:t>Failure to meet the KPI three (3) months consecutively or six (6) out of twelve (12) consecutive months.</a:t>
                      </a:r>
                      <a:endParaRPr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r>
              <a:tr h="736475">
                <a:tc>
                  <a:txBody>
                    <a:bodyPr/>
                    <a:lstStyle/>
                    <a:p>
                      <a:pPr indent="0" lvl="0" marL="0" marR="0" rtl="0" algn="l">
                        <a:lnSpc>
                          <a:spcPct val="125000"/>
                        </a:lnSpc>
                        <a:spcBef>
                          <a:spcPts val="0"/>
                        </a:spcBef>
                        <a:spcAft>
                          <a:spcPts val="0"/>
                        </a:spcAft>
                        <a:buClr>
                          <a:srgbClr val="000000"/>
                        </a:buClr>
                        <a:buSzPts val="1200"/>
                        <a:buFont typeface="Arial"/>
                        <a:buNone/>
                      </a:pPr>
                      <a:r>
                        <a:rPr b="1" i="0" lang="en-US" sz="1200" u="none" cap="none" strike="noStrike">
                          <a:solidFill>
                            <a:srgbClr val="3C3C3B"/>
                          </a:solidFill>
                          <a:latin typeface="Verdana"/>
                          <a:ea typeface="Verdana"/>
                          <a:cs typeface="Verdana"/>
                          <a:sym typeface="Verdana"/>
                        </a:rPr>
                        <a:t>The average time for the Contractor to send a response to a credential inspection request from a Transit Agency shall be less than 1.5 seconds after receiving the request.</a:t>
                      </a:r>
                      <a:endParaRPr b="1"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3C3C3B"/>
                          </a:solidFill>
                          <a:latin typeface="Verdana"/>
                          <a:ea typeface="Verdana"/>
                          <a:cs typeface="Verdana"/>
                          <a:sym typeface="Verdana"/>
                        </a:rPr>
                        <a:t>Monthly average response time</a:t>
                      </a:r>
                      <a:endParaRPr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Clr>
                          <a:srgbClr val="000000"/>
                        </a:buClr>
                        <a:buSzPts val="1200"/>
                        <a:buFont typeface="Arial"/>
                        <a:buNone/>
                      </a:pPr>
                      <a:r>
                        <a:rPr b="0" i="0" lang="en-US" sz="1200" u="none" cap="none" strike="noStrike">
                          <a:solidFill>
                            <a:srgbClr val="3C3C3B"/>
                          </a:solidFill>
                          <a:latin typeface="Verdana"/>
                          <a:ea typeface="Verdana"/>
                          <a:cs typeface="Verdana"/>
                          <a:sym typeface="Verdana"/>
                        </a:rPr>
                        <a:t>Failure to meet the KPI three (3) months consecutively or six (6) out of twelve (12) consecutive months.</a:t>
                      </a:r>
                      <a:endParaRPr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r>
              <a:tr h="601625">
                <a:tc>
                  <a:txBody>
                    <a:bodyPr/>
                    <a:lstStyle/>
                    <a:p>
                      <a:pPr indent="0" lvl="0" marL="0" marR="0" rtl="0" algn="l">
                        <a:lnSpc>
                          <a:spcPct val="125000"/>
                        </a:lnSpc>
                        <a:spcBef>
                          <a:spcPts val="0"/>
                        </a:spcBef>
                        <a:spcAft>
                          <a:spcPts val="0"/>
                        </a:spcAft>
                        <a:buClr>
                          <a:srgbClr val="000000"/>
                        </a:buClr>
                        <a:buSzPts val="1200"/>
                        <a:buFont typeface="Arial"/>
                        <a:buNone/>
                      </a:pPr>
                      <a:r>
                        <a:rPr b="1" i="0" lang="en-US" sz="1200" u="none" cap="none" strike="noStrike">
                          <a:solidFill>
                            <a:srgbClr val="3C3C3B"/>
                          </a:solidFill>
                          <a:latin typeface="Verdana"/>
                          <a:ea typeface="Verdana"/>
                          <a:cs typeface="Verdana"/>
                          <a:sym typeface="Verdana"/>
                        </a:rPr>
                        <a:t>The maximum time for the Contractor to respond to a credential inspection request shall be 2 seconds after receiving the request.</a:t>
                      </a:r>
                      <a:endParaRPr b="1"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3C3C3B"/>
                          </a:solidFill>
                          <a:latin typeface="Verdana"/>
                          <a:ea typeface="Verdana"/>
                          <a:cs typeface="Verdana"/>
                          <a:sym typeface="Verdana"/>
                        </a:rPr>
                        <a:t># of incidents per month in which the response time exceeds two (2) seconds</a:t>
                      </a:r>
                      <a:endParaRPr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Clr>
                          <a:srgbClr val="000000"/>
                        </a:buClr>
                        <a:buSzPts val="1200"/>
                        <a:buFont typeface="Arial"/>
                        <a:buNone/>
                      </a:pPr>
                      <a:r>
                        <a:rPr b="0" i="0" lang="en-US" sz="1200" u="none" cap="none" strike="noStrike">
                          <a:solidFill>
                            <a:srgbClr val="3C3C3B"/>
                          </a:solidFill>
                          <a:latin typeface="Verdana"/>
                          <a:ea typeface="Verdana"/>
                          <a:cs typeface="Verdana"/>
                          <a:sym typeface="Verdana"/>
                        </a:rPr>
                        <a:t>Six (6) incidents in any three (3) month period or consecutively or twelve (12) incidents in any twelve (12) month period.</a:t>
                      </a:r>
                      <a:endParaRPr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r>
              <a:tr h="736475">
                <a:tc>
                  <a:txBody>
                    <a:bodyPr/>
                    <a:lstStyle/>
                    <a:p>
                      <a:pPr indent="0" lvl="0" marL="0" marR="0" rtl="0" algn="l">
                        <a:lnSpc>
                          <a:spcPct val="125000"/>
                        </a:lnSpc>
                        <a:spcBef>
                          <a:spcPts val="0"/>
                        </a:spcBef>
                        <a:spcAft>
                          <a:spcPts val="0"/>
                        </a:spcAft>
                        <a:buClr>
                          <a:srgbClr val="000000"/>
                        </a:buClr>
                        <a:buSzPts val="1200"/>
                        <a:buFont typeface="Arial"/>
                        <a:buNone/>
                      </a:pPr>
                      <a:r>
                        <a:rPr b="1" i="0" lang="en-US" sz="1200" u="none" cap="none" strike="noStrike">
                          <a:solidFill>
                            <a:srgbClr val="3C3C3B"/>
                          </a:solidFill>
                          <a:latin typeface="Verdana"/>
                          <a:ea typeface="Verdana"/>
                          <a:cs typeface="Verdana"/>
                          <a:sym typeface="Verdana"/>
                        </a:rPr>
                        <a:t>The average time for the Contractor to remove a credential from the deny list shall be less than 15 seconds after receiving information that the Transit Customer has settled the debt.</a:t>
                      </a:r>
                      <a:endParaRPr b="1"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3C3C3B"/>
                          </a:solidFill>
                          <a:latin typeface="Verdana"/>
                          <a:ea typeface="Verdana"/>
                          <a:cs typeface="Verdana"/>
                          <a:sym typeface="Verdana"/>
                        </a:rPr>
                        <a:t>Monthly average response time</a:t>
                      </a:r>
                      <a:endParaRPr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Clr>
                          <a:srgbClr val="000000"/>
                        </a:buClr>
                        <a:buSzPts val="1200"/>
                        <a:buFont typeface="Arial"/>
                        <a:buNone/>
                      </a:pPr>
                      <a:r>
                        <a:rPr b="0" i="0" lang="en-US" sz="1200" u="none" cap="none" strike="noStrike">
                          <a:solidFill>
                            <a:srgbClr val="3C3C3B"/>
                          </a:solidFill>
                          <a:latin typeface="Verdana"/>
                          <a:ea typeface="Verdana"/>
                          <a:cs typeface="Verdana"/>
                          <a:sym typeface="Verdana"/>
                        </a:rPr>
                        <a:t>Failure to meet the KPI three (3) months consecutively or six (6) out of twelve (12) consecutive months.</a:t>
                      </a:r>
                      <a:endParaRPr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r>
              <a:tr h="1006150">
                <a:tc>
                  <a:txBody>
                    <a:bodyPr/>
                    <a:lstStyle/>
                    <a:p>
                      <a:pPr indent="0" lvl="0" marL="0" marR="0" rtl="0" algn="l">
                        <a:lnSpc>
                          <a:spcPct val="125000"/>
                        </a:lnSpc>
                        <a:spcBef>
                          <a:spcPts val="0"/>
                        </a:spcBef>
                        <a:spcAft>
                          <a:spcPts val="0"/>
                        </a:spcAft>
                        <a:buClr>
                          <a:srgbClr val="000000"/>
                        </a:buClr>
                        <a:buSzPts val="1200"/>
                        <a:buFont typeface="Arial"/>
                        <a:buNone/>
                      </a:pPr>
                      <a:r>
                        <a:rPr b="1" i="0" lang="en-US" sz="1200" u="none" cap="none" strike="noStrike">
                          <a:solidFill>
                            <a:srgbClr val="3C3C3B"/>
                          </a:solidFill>
                          <a:latin typeface="Verdana"/>
                          <a:ea typeface="Verdana"/>
                          <a:cs typeface="Verdana"/>
                          <a:sym typeface="Verdana"/>
                        </a:rPr>
                        <a:t>The maximum time to remove credential from the deny list shall be 20 seconds after receiving information that the Transit Customer has settled the debt.</a:t>
                      </a:r>
                      <a:endParaRPr b="1"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3C3C3B"/>
                          </a:solidFill>
                          <a:latin typeface="Verdana"/>
                          <a:ea typeface="Verdana"/>
                          <a:cs typeface="Verdana"/>
                          <a:sym typeface="Verdana"/>
                        </a:rPr>
                        <a:t># of reported incidents in which a Transit Customer was denied access to a transportation service one (1) minute and twenty (20) seconds or more the Transit Customer has settled the debt, provided that the Transit Processor’s processing time has exceeded twenty (20) seconds.</a:t>
                      </a:r>
                      <a:endParaRPr sz="1200" u="none" cap="none" strike="noStrike">
                        <a:latin typeface="Verdana"/>
                        <a:ea typeface="Verdana"/>
                        <a:cs typeface="Verdana"/>
                        <a:sym typeface="Verdana"/>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3C3C3B"/>
                        </a:solidFill>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c>
                  <a:txBody>
                    <a:bodyPr/>
                    <a:lstStyle/>
                    <a:p>
                      <a:pPr indent="0" lvl="0" marL="0" marR="0" rtl="0" algn="l">
                        <a:lnSpc>
                          <a:spcPct val="125000"/>
                        </a:lnSpc>
                        <a:spcBef>
                          <a:spcPts val="0"/>
                        </a:spcBef>
                        <a:spcAft>
                          <a:spcPts val="0"/>
                        </a:spcAft>
                        <a:buClr>
                          <a:srgbClr val="000000"/>
                        </a:buClr>
                        <a:buSzPts val="1200"/>
                        <a:buFont typeface="Arial"/>
                        <a:buNone/>
                      </a:pPr>
                      <a:r>
                        <a:rPr b="0" i="0" lang="en-US" sz="1200" u="none" cap="none" strike="noStrike">
                          <a:solidFill>
                            <a:srgbClr val="3C3C3B"/>
                          </a:solidFill>
                          <a:latin typeface="Verdana"/>
                          <a:ea typeface="Verdana"/>
                          <a:cs typeface="Verdana"/>
                          <a:sym typeface="Verdana"/>
                        </a:rPr>
                        <a:t>Failure to meet the KPI three (3) months consecutively or six (6) out of twelve (12) consecutive months.</a:t>
                      </a:r>
                      <a:endParaRPr sz="1200" u="none" cap="none" strike="noStrike">
                        <a:latin typeface="Verdana"/>
                        <a:ea typeface="Verdana"/>
                        <a:cs typeface="Verdana"/>
                        <a:sym typeface="Verdana"/>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1"/>
          <p:cNvSpPr txBox="1"/>
          <p:nvPr>
            <p:ph type="title"/>
          </p:nvPr>
        </p:nvSpPr>
        <p:spPr>
          <a:xfrm>
            <a:off x="831850" y="1296783"/>
            <a:ext cx="7825453" cy="2852737"/>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rgbClr val="136C97"/>
              </a:buClr>
              <a:buSzPts val="6000"/>
              <a:buFont typeface="Verdana"/>
              <a:buNone/>
            </a:pPr>
            <a:r>
              <a:rPr lang="en-US"/>
              <a:t>Acquirer</a:t>
            </a:r>
            <a:endParaRPr/>
          </a:p>
        </p:txBody>
      </p:sp>
      <p:sp>
        <p:nvSpPr>
          <p:cNvPr id="197" name="Google Shape;197;p21"/>
          <p:cNvSpPr txBox="1"/>
          <p:nvPr>
            <p:ph idx="1" type="body"/>
          </p:nvPr>
        </p:nvSpPr>
        <p:spPr>
          <a:xfrm>
            <a:off x="831850" y="4176508"/>
            <a:ext cx="7825453" cy="1500187"/>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768EA0"/>
              </a:buClr>
              <a:buSzPts val="2400"/>
              <a:buNone/>
            </a:pPr>
            <a:r>
              <a:rPr lang="en-US"/>
              <a:t>Escalation process and contacts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22"/>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Support flow chart</a:t>
            </a:r>
            <a:endParaRPr b="1" i="0" sz="3600" u="none" cap="none" strike="noStrike">
              <a:solidFill>
                <a:srgbClr val="136C97"/>
              </a:solidFill>
              <a:latin typeface="Verdana"/>
              <a:ea typeface="Verdana"/>
              <a:cs typeface="Verdana"/>
              <a:sym typeface="Verdana"/>
            </a:endParaRPr>
          </a:p>
        </p:txBody>
      </p:sp>
      <p:sp>
        <p:nvSpPr>
          <p:cNvPr id="203" name="Google Shape;203;p22"/>
          <p:cNvSpPr txBox="1"/>
          <p:nvPr>
            <p:ph idx="1" type="body"/>
          </p:nvPr>
        </p:nvSpPr>
        <p:spPr>
          <a:xfrm>
            <a:off x="495299" y="1543051"/>
            <a:ext cx="8834439" cy="1722663"/>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8BBAC9"/>
              </a:buClr>
              <a:buSzPts val="2400"/>
              <a:buNone/>
            </a:pPr>
            <a:r>
              <a:rPr lang="en-US">
                <a:highlight>
                  <a:srgbClr val="FFFF00"/>
                </a:highlight>
              </a:rPr>
              <a:t>To be requested from vendor</a:t>
            </a:r>
            <a:endParaRPr>
              <a:highlight>
                <a:srgbClr val="FFFF00"/>
              </a:highlight>
            </a:endParaRPr>
          </a:p>
          <a:p>
            <a:pPr indent="0" lvl="1" marL="0" rtl="0" algn="l">
              <a:lnSpc>
                <a:spcPct val="100000"/>
              </a:lnSpc>
              <a:spcBef>
                <a:spcPts val="1500"/>
              </a:spcBef>
              <a:spcAft>
                <a:spcPts val="0"/>
              </a:spcAft>
              <a:buClr>
                <a:schemeClr val="dk1"/>
              </a:buClr>
              <a:buSzPts val="2000"/>
              <a:buNone/>
            </a:pPr>
            <a:r>
              <a:rPr lang="en-US"/>
              <a:t>Should include indication of the vendor’s expectations of the transit agency, plus interactions/connections with vendor’s service desk and technical teams</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23"/>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Response targets</a:t>
            </a:r>
            <a:endParaRPr b="1" i="0" sz="3600" u="none" cap="none" strike="noStrike">
              <a:solidFill>
                <a:srgbClr val="136C97"/>
              </a:solidFill>
              <a:latin typeface="Verdana"/>
              <a:ea typeface="Verdana"/>
              <a:cs typeface="Verdana"/>
              <a:sym typeface="Verdana"/>
            </a:endParaRPr>
          </a:p>
        </p:txBody>
      </p:sp>
      <p:sp>
        <p:nvSpPr>
          <p:cNvPr id="209" name="Google Shape;209;p23"/>
          <p:cNvSpPr txBox="1"/>
          <p:nvPr>
            <p:ph idx="1" type="body"/>
          </p:nvPr>
        </p:nvSpPr>
        <p:spPr>
          <a:xfrm>
            <a:off x="550050" y="1356285"/>
            <a:ext cx="8834439" cy="960482"/>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8BBAC9"/>
              </a:buClr>
              <a:buSzPts val="2400"/>
              <a:buNone/>
            </a:pPr>
            <a:r>
              <a:rPr lang="en-US">
                <a:highlight>
                  <a:srgbClr val="FFFF00"/>
                </a:highlight>
              </a:rPr>
              <a:t>To be requested from vendor</a:t>
            </a:r>
            <a:endParaRPr>
              <a:highlight>
                <a:srgbClr val="FFFF00"/>
              </a:highlight>
            </a:endParaRPr>
          </a:p>
          <a:p>
            <a:pPr indent="0" lvl="1" marL="0" rtl="0" algn="l">
              <a:lnSpc>
                <a:spcPct val="100000"/>
              </a:lnSpc>
              <a:spcBef>
                <a:spcPts val="1500"/>
              </a:spcBef>
              <a:spcAft>
                <a:spcPts val="0"/>
              </a:spcAft>
              <a:buClr>
                <a:schemeClr val="dk1"/>
              </a:buClr>
              <a:buSzPts val="2000"/>
              <a:buNone/>
            </a:pPr>
            <a:r>
              <a:rPr lang="en-US"/>
              <a:t>An indicative format is shown below</a:t>
            </a:r>
            <a:endParaRPr/>
          </a:p>
        </p:txBody>
      </p:sp>
      <p:graphicFrame>
        <p:nvGraphicFramePr>
          <p:cNvPr id="210" name="Google Shape;210;p23"/>
          <p:cNvGraphicFramePr/>
          <p:nvPr/>
        </p:nvGraphicFramePr>
        <p:xfrm>
          <a:off x="445547" y="2447851"/>
          <a:ext cx="3000000" cy="3000000"/>
        </p:xfrm>
        <a:graphic>
          <a:graphicData uri="http://schemas.openxmlformats.org/drawingml/2006/table">
            <a:tbl>
              <a:tblPr>
                <a:noFill/>
                <a:tableStyleId>{4B1C0DD2-AF02-408C-AC3D-92E822F33AB7}</a:tableStyleId>
              </a:tblPr>
              <a:tblGrid>
                <a:gridCol w="1244600"/>
                <a:gridCol w="5142850"/>
                <a:gridCol w="2180400"/>
              </a:tblGrid>
              <a:tr h="597650">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Urgency</a:t>
                      </a:r>
                      <a:endParaRPr b="1" i="0" sz="1100" u="none" cap="none" strike="noStrike">
                        <a:latin typeface="Verdana"/>
                        <a:ea typeface="Verdana"/>
                        <a:cs typeface="Verdana"/>
                        <a:sym typeface="Verdana"/>
                      </a:endParaRPr>
                    </a:p>
                  </a:txBody>
                  <a:tcPr marT="88600" marB="88600" marR="85050"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Description</a:t>
                      </a:r>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1270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Time to Respond</a:t>
                      </a:r>
                      <a:endParaRPr b="1" i="0" sz="1100" u="none" cap="none" strike="noStrike">
                        <a:latin typeface="Verdana"/>
                        <a:ea typeface="Verdana"/>
                        <a:cs typeface="Verdana"/>
                        <a:sym typeface="Verdana"/>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798950">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1 Critical</a:t>
                      </a:r>
                      <a:endParaRPr b="1" i="0" sz="1100" u="none" cap="none" strike="noStrike">
                        <a:latin typeface="Verdana"/>
                        <a:ea typeface="Verdana"/>
                        <a:cs typeface="Verdana"/>
                        <a:sym typeface="Verdana"/>
                      </a:endParaRPr>
                    </a:p>
                  </a:txBody>
                  <a:tcPr marT="88600" marB="88600" marR="62025"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System does not function at all or has such frequent and systematic interference that it cannot be used</a:t>
                      </a:r>
                      <a:endParaRPr b="0" i="0" sz="1100" u="none" cap="none" strike="noStrike">
                        <a:latin typeface="Verdana"/>
                        <a:ea typeface="Verdana"/>
                        <a:cs typeface="Verdana"/>
                        <a:sym typeface="Verdana"/>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Within 30 minutes</a:t>
                      </a:r>
                      <a:endParaRPr b="0" i="0" sz="1100" u="none" cap="none" strike="noStrike">
                        <a:latin typeface="Verdana"/>
                        <a:ea typeface="Verdana"/>
                        <a:cs typeface="Verdana"/>
                        <a:sym typeface="Verdana"/>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1000250">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2 High</a:t>
                      </a:r>
                      <a:endParaRPr b="1" i="0" sz="1100" u="none" cap="none" strike="noStrike">
                        <a:latin typeface="Verdana"/>
                        <a:ea typeface="Verdana"/>
                        <a:cs typeface="Verdana"/>
                        <a:sym typeface="Verdana"/>
                      </a:endParaRPr>
                    </a:p>
                  </a:txBody>
                  <a:tcPr marT="88600" marB="88600" marR="62025"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System is functioning, but daily or time-sensitive functions are prevented from being performed.</a:t>
                      </a:r>
                      <a:endParaRPr b="0" i="0" sz="1100" u="none" cap="none" strike="noStrike">
                        <a:latin typeface="Verdana"/>
                        <a:ea typeface="Verdana"/>
                        <a:cs typeface="Verdana"/>
                        <a:sym typeface="Verdana"/>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Within 1 Business Day</a:t>
                      </a:r>
                      <a:endParaRPr b="0" i="0" sz="1100" u="none" cap="none" strike="noStrike">
                        <a:latin typeface="Verdana"/>
                        <a:ea typeface="Verdana"/>
                        <a:cs typeface="Verdana"/>
                        <a:sym typeface="Verdana"/>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919350">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3 Medium</a:t>
                      </a:r>
                      <a:endParaRPr b="1" i="0" sz="1100" u="none" cap="none" strike="noStrike">
                        <a:latin typeface="Verdana"/>
                        <a:ea typeface="Verdana"/>
                        <a:cs typeface="Verdana"/>
                        <a:sym typeface="Verdana"/>
                      </a:endParaRPr>
                    </a:p>
                  </a:txBody>
                  <a:tcPr marT="88600" marB="88600" marR="62025"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Issue arises that does not prevent daily or time sensitive functions being performed, but presents a material inconvenience, degraded level of performance or similar.</a:t>
                      </a:r>
                      <a:endParaRPr b="0" i="0" sz="1100" u="none" cap="none" strike="noStrike">
                        <a:latin typeface="Verdana"/>
                        <a:ea typeface="Verdana"/>
                        <a:cs typeface="Verdana"/>
                        <a:sym typeface="Verdana"/>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Within 5 Business Days</a:t>
                      </a:r>
                      <a:endParaRPr b="0" i="0" sz="1100" u="none" cap="none" strike="noStrike">
                        <a:latin typeface="Verdana"/>
                        <a:ea typeface="Verdana"/>
                        <a:cs typeface="Verdana"/>
                        <a:sym typeface="Verdana"/>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687725">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4 Low</a:t>
                      </a:r>
                      <a:endParaRPr b="1" i="0" sz="1100" u="none" cap="none" strike="noStrike">
                        <a:latin typeface="Verdana"/>
                        <a:ea typeface="Verdana"/>
                        <a:cs typeface="Verdana"/>
                        <a:sym typeface="Verdana"/>
                      </a:endParaRPr>
                    </a:p>
                  </a:txBody>
                  <a:tcPr marT="88600" marB="88600" marR="62025"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Issue arises that presents a minor inconvenience, requires an enhancement to a Service, or is the result of an advised event (e.g. upgrade).</a:t>
                      </a:r>
                      <a:endParaRPr b="0" i="0" sz="1100" u="none" cap="none" strike="noStrike">
                        <a:latin typeface="Verdana"/>
                        <a:ea typeface="Verdana"/>
                        <a:cs typeface="Verdana"/>
                        <a:sym typeface="Verdana"/>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Within 10 Business Days</a:t>
                      </a:r>
                      <a:endParaRPr b="0" i="0" sz="1100" u="none" cap="none" strike="noStrike">
                        <a:latin typeface="Verdana"/>
                        <a:ea typeface="Verdana"/>
                        <a:cs typeface="Verdana"/>
                        <a:sym typeface="Verdana"/>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24"/>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Agreed service times</a:t>
            </a:r>
            <a:endParaRPr b="1" i="0" sz="3600" u="none" cap="none" strike="noStrike">
              <a:solidFill>
                <a:srgbClr val="136C97"/>
              </a:solidFill>
              <a:latin typeface="Verdana"/>
              <a:ea typeface="Verdana"/>
              <a:cs typeface="Verdana"/>
              <a:sym typeface="Verdana"/>
            </a:endParaRPr>
          </a:p>
        </p:txBody>
      </p:sp>
      <p:sp>
        <p:nvSpPr>
          <p:cNvPr id="216" name="Google Shape;216;p24"/>
          <p:cNvSpPr txBox="1"/>
          <p:nvPr>
            <p:ph idx="1" type="body"/>
          </p:nvPr>
        </p:nvSpPr>
        <p:spPr>
          <a:xfrm>
            <a:off x="550050" y="1384126"/>
            <a:ext cx="8834439" cy="960482"/>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8BBAC9"/>
              </a:buClr>
              <a:buSzPts val="2400"/>
              <a:buNone/>
            </a:pPr>
            <a:r>
              <a:rPr lang="en-US">
                <a:highlight>
                  <a:srgbClr val="FFFF00"/>
                </a:highlight>
              </a:rPr>
              <a:t>To be requested from vendor</a:t>
            </a:r>
            <a:endParaRPr>
              <a:highlight>
                <a:srgbClr val="FFFF00"/>
              </a:highlight>
            </a:endParaRPr>
          </a:p>
          <a:p>
            <a:pPr indent="0" lvl="1" marL="0" rtl="0" algn="l">
              <a:lnSpc>
                <a:spcPct val="100000"/>
              </a:lnSpc>
              <a:spcBef>
                <a:spcPts val="1500"/>
              </a:spcBef>
              <a:spcAft>
                <a:spcPts val="0"/>
              </a:spcAft>
              <a:buClr>
                <a:schemeClr val="dk1"/>
              </a:buClr>
              <a:buSzPts val="2000"/>
              <a:buNone/>
            </a:pPr>
            <a:r>
              <a:rPr lang="en-US"/>
              <a:t>Should state when the vendor is contactable and through which communication channels</a:t>
            </a:r>
            <a:endParaRPr/>
          </a:p>
        </p:txBody>
      </p:sp>
      <p:sp>
        <p:nvSpPr>
          <p:cNvPr id="217" name="Google Shape;217;p24"/>
          <p:cNvSpPr/>
          <p:nvPr/>
        </p:nvSpPr>
        <p:spPr>
          <a:xfrm>
            <a:off x="550416" y="2503533"/>
            <a:ext cx="12192000" cy="4572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25"/>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Roles and escalation points</a:t>
            </a:r>
            <a:endParaRPr b="1" i="0" sz="3600" u="none" cap="none" strike="noStrike">
              <a:solidFill>
                <a:srgbClr val="136C97"/>
              </a:solidFill>
              <a:latin typeface="Verdana"/>
              <a:ea typeface="Verdana"/>
              <a:cs typeface="Verdana"/>
              <a:sym typeface="Verdana"/>
            </a:endParaRPr>
          </a:p>
        </p:txBody>
      </p:sp>
      <p:sp>
        <p:nvSpPr>
          <p:cNvPr id="223" name="Google Shape;223;p25"/>
          <p:cNvSpPr txBox="1"/>
          <p:nvPr>
            <p:ph idx="1" type="body"/>
          </p:nvPr>
        </p:nvSpPr>
        <p:spPr>
          <a:xfrm>
            <a:off x="550050" y="1384126"/>
            <a:ext cx="8834439" cy="960482"/>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8BBAC9"/>
              </a:buClr>
              <a:buSzPts val="2400"/>
              <a:buNone/>
            </a:pPr>
            <a:r>
              <a:rPr lang="en-US">
                <a:highlight>
                  <a:srgbClr val="FFFF00"/>
                </a:highlight>
              </a:rPr>
              <a:t>To be requested from vendor</a:t>
            </a:r>
            <a:endParaRPr>
              <a:highlight>
                <a:srgbClr val="FFFF00"/>
              </a:highlight>
            </a:endParaRPr>
          </a:p>
          <a:p>
            <a:pPr indent="0" lvl="1" marL="0" rtl="0" algn="l">
              <a:lnSpc>
                <a:spcPct val="100000"/>
              </a:lnSpc>
              <a:spcBef>
                <a:spcPts val="1500"/>
              </a:spcBef>
              <a:spcAft>
                <a:spcPts val="0"/>
              </a:spcAft>
              <a:buClr>
                <a:schemeClr val="dk1"/>
              </a:buClr>
              <a:buSzPts val="2000"/>
              <a:buNone/>
            </a:pPr>
            <a:r>
              <a:rPr lang="en-US"/>
              <a:t>An indicative format is shown below</a:t>
            </a:r>
            <a:endParaRPr/>
          </a:p>
        </p:txBody>
      </p:sp>
      <p:graphicFrame>
        <p:nvGraphicFramePr>
          <p:cNvPr id="224" name="Google Shape;224;p25"/>
          <p:cNvGraphicFramePr/>
          <p:nvPr/>
        </p:nvGraphicFramePr>
        <p:xfrm>
          <a:off x="443047" y="2540577"/>
          <a:ext cx="3000000" cy="3000000"/>
        </p:xfrm>
        <a:graphic>
          <a:graphicData uri="http://schemas.openxmlformats.org/drawingml/2006/table">
            <a:tbl>
              <a:tblPr>
                <a:noFill/>
                <a:tableStyleId>{4B1C0DD2-AF02-408C-AC3D-92E822F33AB7}</a:tableStyleId>
              </a:tblPr>
              <a:tblGrid>
                <a:gridCol w="2944825"/>
                <a:gridCol w="1693600"/>
                <a:gridCol w="4196025"/>
              </a:tblGrid>
              <a:tr h="453175">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Contact</a:t>
                      </a:r>
                      <a:endParaRPr b="1" i="0" sz="1100" u="none" cap="none" strike="noStrike">
                        <a:latin typeface="Verdana"/>
                        <a:ea typeface="Verdana"/>
                        <a:cs typeface="Verdana"/>
                        <a:sym typeface="Verdana"/>
                      </a:endParaRPr>
                    </a:p>
                  </a:txBody>
                  <a:tcPr marT="88600" marB="88600" marR="85050"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Escalation level</a:t>
                      </a:r>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1270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Role</a:t>
                      </a:r>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514875">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Service desk email</a:t>
                      </a:r>
                      <a:endParaRPr/>
                    </a:p>
                  </a:txBody>
                  <a:tcPr marT="88600" marB="88600" marR="62025" marL="85050">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n/a</a:t>
                      </a:r>
                      <a:endParaRPr/>
                    </a:p>
                  </a:txBody>
                  <a:tcPr marT="88600" marB="88600" marR="62025" marL="85050">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[System] to raise tickets with</a:t>
                      </a:r>
                      <a:endParaRPr/>
                    </a:p>
                  </a:txBody>
                  <a:tcPr marT="88600" marB="88600" marR="61200" marL="86400">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1143625">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Name: xx</a:t>
                      </a:r>
                      <a:endParaRPr/>
                    </a:p>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Email: xx</a:t>
                      </a:r>
                      <a:endParaRPr/>
                    </a:p>
                  </a:txBody>
                  <a:tcPr marT="88600" marB="88600" marR="62025" marL="85050">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1</a:t>
                      </a:r>
                      <a:r>
                        <a:rPr b="0" baseline="30000" i="0" lang="en-US" sz="1200" u="none" cap="none" strike="noStrike">
                          <a:latin typeface="Verdana"/>
                          <a:ea typeface="Verdana"/>
                          <a:cs typeface="Verdana"/>
                          <a:sym typeface="Verdana"/>
                        </a:rPr>
                        <a:t>st</a:t>
                      </a:r>
                      <a:r>
                        <a:rPr b="0" i="0" lang="en-US" sz="1200" u="none" cap="none" strike="noStrike">
                          <a:latin typeface="Verdana"/>
                          <a:ea typeface="Verdana"/>
                          <a:cs typeface="Verdana"/>
                          <a:sym typeface="Verdana"/>
                        </a:rPr>
                        <a:t> escalation</a:t>
                      </a:r>
                      <a:endParaRPr/>
                    </a:p>
                  </a:txBody>
                  <a:tcPr marT="88600" marB="88600" marR="62025" marL="85050">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1" i="0" lang="en-US" sz="1200" u="none" cap="none" strike="noStrike">
                          <a:latin typeface="Verdana"/>
                          <a:ea typeface="Verdana"/>
                          <a:cs typeface="Verdana"/>
                          <a:sym typeface="Verdana"/>
                        </a:rPr>
                        <a:t>Technical coordinator/project manager</a:t>
                      </a:r>
                      <a:endParaRPr/>
                    </a:p>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First point of contact for day to day escalations. Works with the internal teams to resolve incidents/problems and fulfil client requests</a:t>
                      </a:r>
                      <a:endParaRPr/>
                    </a:p>
                  </a:txBody>
                  <a:tcPr marT="88600" marB="88600" marR="61200" marL="86400">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913475">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Name: xx</a:t>
                      </a:r>
                      <a:endParaRPr/>
                    </a:p>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Email: xx</a:t>
                      </a:r>
                      <a:endParaRPr/>
                    </a:p>
                  </a:txBody>
                  <a:tcPr marT="88600" marB="88600" marR="62025" marL="85050">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2</a:t>
                      </a:r>
                      <a:r>
                        <a:rPr b="0" baseline="30000" i="0" lang="en-US" sz="1200" u="none" cap="none" strike="noStrike">
                          <a:latin typeface="Verdana"/>
                          <a:ea typeface="Verdana"/>
                          <a:cs typeface="Verdana"/>
                          <a:sym typeface="Verdana"/>
                        </a:rPr>
                        <a:t>nd</a:t>
                      </a:r>
                      <a:r>
                        <a:rPr b="0" i="0" lang="en-US" sz="1200" u="none" cap="none" strike="noStrike">
                          <a:latin typeface="Verdana"/>
                          <a:ea typeface="Verdana"/>
                          <a:cs typeface="Verdana"/>
                          <a:sym typeface="Verdana"/>
                        </a:rPr>
                        <a:t> escalation</a:t>
                      </a:r>
                      <a:endParaRPr/>
                    </a:p>
                  </a:txBody>
                  <a:tcPr marT="88600" marB="88600" marR="62025" marL="85050">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1" i="0" lang="en-US" sz="1200" u="none" cap="none" strike="noStrike">
                          <a:latin typeface="Verdana"/>
                          <a:ea typeface="Verdana"/>
                          <a:cs typeface="Verdana"/>
                          <a:sym typeface="Verdana"/>
                        </a:rPr>
                        <a:t>Head of service operations</a:t>
                      </a:r>
                      <a:endParaRPr/>
                    </a:p>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Major incidents, service-related escalations and governance</a:t>
                      </a:r>
                      <a:endParaRPr/>
                    </a:p>
                  </a:txBody>
                  <a:tcPr marT="88600" marB="88600" marR="61200" marL="86400">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913475">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Name: xx</a:t>
                      </a:r>
                      <a:endParaRPr/>
                    </a:p>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Email: xx</a:t>
                      </a:r>
                      <a:endParaRPr/>
                    </a:p>
                  </a:txBody>
                  <a:tcPr marT="88600" marB="88600" marR="62025" marL="85050">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latin typeface="Verdana"/>
                          <a:ea typeface="Verdana"/>
                          <a:cs typeface="Verdana"/>
                          <a:sym typeface="Verdana"/>
                        </a:rPr>
                        <a:t>3</a:t>
                      </a:r>
                      <a:r>
                        <a:rPr b="0" baseline="30000" i="0" lang="en-US" sz="1200" u="none" cap="none" strike="noStrike">
                          <a:latin typeface="Verdana"/>
                          <a:ea typeface="Verdana"/>
                          <a:cs typeface="Verdana"/>
                          <a:sym typeface="Verdana"/>
                        </a:rPr>
                        <a:t>rd</a:t>
                      </a:r>
                      <a:r>
                        <a:rPr b="0" i="0" lang="en-US" sz="1200" u="none" cap="none" strike="noStrike">
                          <a:latin typeface="Verdana"/>
                          <a:ea typeface="Verdana"/>
                          <a:cs typeface="Verdana"/>
                          <a:sym typeface="Verdana"/>
                        </a:rPr>
                        <a:t> escalation</a:t>
                      </a:r>
                      <a:endParaRPr/>
                    </a:p>
                  </a:txBody>
                  <a:tcPr marT="88600" marB="88600" marR="62025" marL="85050">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1" i="0" lang="en-US" sz="1200" u="none" cap="none" strike="noStrike">
                          <a:latin typeface="Verdana"/>
                          <a:ea typeface="Verdana"/>
                          <a:cs typeface="Verdana"/>
                          <a:sym typeface="Verdana"/>
                        </a:rPr>
                        <a:t>Contract manager</a:t>
                      </a:r>
                      <a:endParaRPr/>
                    </a:p>
                    <a:p>
                      <a:pPr indent="0" lvl="0" marL="0" marR="0" rtl="0" algn="l">
                        <a:lnSpc>
                          <a:spcPct val="100000"/>
                        </a:lnSpc>
                        <a:spcBef>
                          <a:spcPts val="0"/>
                        </a:spcBef>
                        <a:spcAft>
                          <a:spcPts val="0"/>
                        </a:spcAft>
                        <a:buNone/>
                      </a:pPr>
                      <a:r>
                        <a:rPr b="0" i="0" lang="en-US" sz="1200" u="none" cap="none" strike="noStrike">
                          <a:solidFill>
                            <a:schemeClr val="dk1"/>
                          </a:solidFill>
                          <a:latin typeface="Verdana"/>
                          <a:ea typeface="Verdana"/>
                          <a:cs typeface="Verdana"/>
                          <a:sym typeface="Verdana"/>
                        </a:rPr>
                        <a:t>Contractual and commercial aspects, incident and project governance</a:t>
                      </a:r>
                      <a:endParaRPr/>
                    </a:p>
                  </a:txBody>
                  <a:tcPr marT="88600" marB="88600" marR="61200" marL="86400">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26"/>
          <p:cNvSpPr txBox="1"/>
          <p:nvPr>
            <p:ph type="title"/>
          </p:nvPr>
        </p:nvSpPr>
        <p:spPr>
          <a:xfrm>
            <a:off x="831850" y="1296783"/>
            <a:ext cx="7825453" cy="2852737"/>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rgbClr val="136C97"/>
              </a:buClr>
              <a:buSzPts val="6000"/>
              <a:buFont typeface="Verdana"/>
              <a:buNone/>
            </a:pPr>
            <a:r>
              <a:rPr lang="en-US"/>
              <a:t>[</a:t>
            </a:r>
            <a:r>
              <a:rPr lang="en-US">
                <a:highlight>
                  <a:srgbClr val="FFFF00"/>
                </a:highlight>
              </a:rPr>
              <a:t>Transit Agency</a:t>
            </a:r>
            <a:r>
              <a:rPr lang="en-US"/>
              <a:t>]</a:t>
            </a:r>
            <a:endParaRPr/>
          </a:p>
        </p:txBody>
      </p:sp>
      <p:sp>
        <p:nvSpPr>
          <p:cNvPr id="230" name="Google Shape;230;p26"/>
          <p:cNvSpPr txBox="1"/>
          <p:nvPr>
            <p:ph idx="1" type="body"/>
          </p:nvPr>
        </p:nvSpPr>
        <p:spPr>
          <a:xfrm>
            <a:off x="831850" y="4176508"/>
            <a:ext cx="7825453" cy="1500187"/>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768EA0"/>
              </a:buClr>
              <a:buSzPts val="2400"/>
              <a:buNone/>
            </a:pPr>
            <a:r>
              <a:rPr lang="en-US"/>
              <a:t>Escalation process and contacts</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27"/>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Issue reconciliation </a:t>
            </a:r>
            <a:r>
              <a:rPr b="1" lang="en-US" sz="3600">
                <a:solidFill>
                  <a:srgbClr val="136C97"/>
                </a:solidFill>
                <a:latin typeface="Verdana"/>
                <a:ea typeface="Verdana"/>
                <a:cs typeface="Verdana"/>
                <a:sym typeface="Verdana"/>
              </a:rPr>
              <a:t>flowchart</a:t>
            </a:r>
            <a:endParaRPr b="1" i="0" sz="3600" u="none" cap="none" strike="noStrike">
              <a:solidFill>
                <a:srgbClr val="136C97"/>
              </a:solidFill>
              <a:latin typeface="Verdana"/>
              <a:ea typeface="Verdana"/>
              <a:cs typeface="Verdana"/>
              <a:sym typeface="Verdana"/>
            </a:endParaRPr>
          </a:p>
        </p:txBody>
      </p:sp>
      <p:sp>
        <p:nvSpPr>
          <p:cNvPr id="236" name="Google Shape;236;p27"/>
          <p:cNvSpPr txBox="1"/>
          <p:nvPr>
            <p:ph idx="1" type="body"/>
          </p:nvPr>
        </p:nvSpPr>
        <p:spPr>
          <a:xfrm>
            <a:off x="495299" y="1543051"/>
            <a:ext cx="8834439" cy="1722663"/>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8BBAC9"/>
              </a:buClr>
              <a:buSzPts val="2400"/>
              <a:buNone/>
            </a:pPr>
            <a:r>
              <a:rPr lang="en-US">
                <a:highlight>
                  <a:srgbClr val="FFFF00"/>
                </a:highlight>
              </a:rPr>
              <a:t>To be completed</a:t>
            </a:r>
            <a:endParaRPr>
              <a:highlight>
                <a:srgbClr val="FFFF00"/>
              </a:highlight>
            </a:endParaRPr>
          </a:p>
          <a:p>
            <a:pPr indent="0" lvl="1" marL="0" rtl="0" algn="l">
              <a:lnSpc>
                <a:spcPct val="100000"/>
              </a:lnSpc>
              <a:spcBef>
                <a:spcPts val="1500"/>
              </a:spcBef>
              <a:spcAft>
                <a:spcPts val="0"/>
              </a:spcAft>
              <a:buClr>
                <a:schemeClr val="dk1"/>
              </a:buClr>
              <a:buSzPts val="2000"/>
              <a:buNone/>
            </a:pPr>
            <a:r>
              <a:rPr lang="en-US"/>
              <a:t>Should include an indication of [</a:t>
            </a:r>
            <a:r>
              <a:rPr lang="en-US">
                <a:highlight>
                  <a:srgbClr val="FFFF00"/>
                </a:highlight>
              </a:rPr>
              <a:t>transit agency</a:t>
            </a:r>
            <a:r>
              <a:rPr lang="en-US"/>
              <a:t>]’s actions prior to reaching out to a vendor, for each of the services we receive.</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28"/>
          <p:cNvSpPr txBox="1"/>
          <p:nvPr>
            <p:ph type="title"/>
          </p:nvPr>
        </p:nvSpPr>
        <p:spPr>
          <a:xfrm>
            <a:off x="495300" y="365126"/>
            <a:ext cx="11091862" cy="741004"/>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136C97"/>
              </a:buClr>
              <a:buSzPts val="3600"/>
              <a:buFont typeface="Verdana"/>
              <a:buNone/>
            </a:pPr>
            <a:r>
              <a:rPr lang="en-US"/>
              <a:t>Roles and escalation points</a:t>
            </a:r>
            <a:endParaRPr/>
          </a:p>
        </p:txBody>
      </p:sp>
      <p:graphicFrame>
        <p:nvGraphicFramePr>
          <p:cNvPr id="242" name="Google Shape;242;p28"/>
          <p:cNvGraphicFramePr/>
          <p:nvPr/>
        </p:nvGraphicFramePr>
        <p:xfrm>
          <a:off x="647497" y="1494427"/>
          <a:ext cx="3000000" cy="3000000"/>
        </p:xfrm>
        <a:graphic>
          <a:graphicData uri="http://schemas.openxmlformats.org/drawingml/2006/table">
            <a:tbl>
              <a:tblPr>
                <a:noFill/>
                <a:tableStyleId>{4B1C0DD2-AF02-408C-AC3D-92E822F33AB7}</a:tableStyleId>
              </a:tblPr>
              <a:tblGrid>
                <a:gridCol w="2884425"/>
                <a:gridCol w="2884425"/>
                <a:gridCol w="2884425"/>
              </a:tblGrid>
              <a:tr h="361950">
                <a:tc>
                  <a:txBody>
                    <a:bodyPr/>
                    <a:lstStyle/>
                    <a:p>
                      <a:pPr indent="0" lvl="0" marL="0" marR="0" rtl="0" algn="l">
                        <a:lnSpc>
                          <a:spcPct val="100000"/>
                        </a:lnSpc>
                        <a:spcBef>
                          <a:spcPts val="0"/>
                        </a:spcBef>
                        <a:spcAft>
                          <a:spcPts val="0"/>
                        </a:spcAft>
                        <a:buNone/>
                      </a:pPr>
                      <a:r>
                        <a:rPr b="1" i="0" lang="en-US" sz="1600" u="none" cap="none" strike="noStrike">
                          <a:solidFill>
                            <a:srgbClr val="000000"/>
                          </a:solidFill>
                          <a:latin typeface="Verdana"/>
                          <a:ea typeface="Verdana"/>
                          <a:cs typeface="Verdana"/>
                          <a:sym typeface="Verdana"/>
                        </a:rPr>
                        <a:t>Contact</a:t>
                      </a:r>
                      <a:endParaRPr b="1" i="0" sz="1600" u="none" cap="none" strike="noStrike">
                        <a:latin typeface="Verdana"/>
                        <a:ea typeface="Verdana"/>
                        <a:cs typeface="Verdana"/>
                        <a:sym typeface="Verdana"/>
                      </a:endParaRPr>
                    </a:p>
                  </a:txBody>
                  <a:tcPr marT="95250" marB="95250" marR="95250" marL="9525">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FFFFFF"/>
                      </a:solidFill>
                      <a:prstDash val="solid"/>
                      <a:round/>
                      <a:headEnd len="sm" w="sm" type="none"/>
                      <a:tailEnd len="sm" w="sm" type="none"/>
                    </a:lnT>
                    <a:lnB cap="flat" cmpd="sng" w="19050">
                      <a:solidFill>
                        <a:srgbClr val="00A35F"/>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rPr b="1" i="0" lang="en-US" sz="1600" u="none" cap="none" strike="noStrike">
                          <a:solidFill>
                            <a:srgbClr val="000000"/>
                          </a:solidFill>
                          <a:latin typeface="Verdana"/>
                          <a:ea typeface="Verdana"/>
                          <a:cs typeface="Verdana"/>
                          <a:sym typeface="Verdana"/>
                        </a:rPr>
                        <a:t>Escalation level</a:t>
                      </a:r>
                      <a:endParaRPr b="1" i="0" sz="1600" u="none" cap="none" strike="noStrike">
                        <a:latin typeface="Verdana"/>
                        <a:ea typeface="Verdana"/>
                        <a:cs typeface="Verdana"/>
                        <a:sym typeface="Verdana"/>
                      </a:endParaRPr>
                    </a:p>
                  </a:txBody>
                  <a:tcPr marT="95250" marB="95250" marR="95250" marL="952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FFFFFF"/>
                      </a:solidFill>
                      <a:prstDash val="solid"/>
                      <a:round/>
                      <a:headEnd len="sm" w="sm" type="none"/>
                      <a:tailEnd len="sm" w="sm" type="none"/>
                    </a:lnT>
                    <a:lnB cap="flat" cmpd="sng" w="19050">
                      <a:solidFill>
                        <a:srgbClr val="00A35F"/>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rPr b="1" i="0" lang="en-US" sz="1600" u="none" cap="none" strike="noStrike">
                          <a:solidFill>
                            <a:srgbClr val="000000"/>
                          </a:solidFill>
                          <a:latin typeface="Verdana"/>
                          <a:ea typeface="Verdana"/>
                          <a:cs typeface="Verdana"/>
                          <a:sym typeface="Verdana"/>
                        </a:rPr>
                        <a:t>Role</a:t>
                      </a:r>
                      <a:endParaRPr b="1" i="0" sz="1600" u="none" cap="none" strike="noStrike">
                        <a:latin typeface="Verdana"/>
                        <a:ea typeface="Verdana"/>
                        <a:cs typeface="Verdana"/>
                        <a:sym typeface="Verdana"/>
                      </a:endParaRPr>
                    </a:p>
                  </a:txBody>
                  <a:tcPr marT="95250" marB="95250" marR="95250" marL="952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FFFFFF"/>
                      </a:solidFill>
                      <a:prstDash val="solid"/>
                      <a:round/>
                      <a:headEnd len="sm" w="sm" type="none"/>
                      <a:tailEnd len="sm" w="sm" type="none"/>
                    </a:lnT>
                    <a:lnB cap="flat" cmpd="sng" w="19050">
                      <a:solidFill>
                        <a:srgbClr val="00A35F"/>
                      </a:solidFill>
                      <a:prstDash val="solid"/>
                      <a:round/>
                      <a:headEnd len="sm" w="sm" type="none"/>
                      <a:tailEnd len="sm" w="sm" type="none"/>
                    </a:lnB>
                  </a:tcPr>
                </a:tc>
              </a:tr>
              <a:tr h="952500">
                <a:tc>
                  <a:txBody>
                    <a:bodyPr/>
                    <a:lstStyle/>
                    <a:p>
                      <a:pPr indent="0" lvl="0" marL="0" marR="0" rtl="0" algn="l">
                        <a:lnSpc>
                          <a:spcPct val="100000"/>
                        </a:lnSpc>
                        <a:spcBef>
                          <a:spcPts val="0"/>
                        </a:spcBef>
                        <a:spcAft>
                          <a:spcPts val="0"/>
                        </a:spcAft>
                        <a:buNone/>
                      </a:pPr>
                      <a:r>
                        <a:rPr b="0" i="0" lang="en-US" sz="1400" u="none" cap="none" strike="noStrike">
                          <a:solidFill>
                            <a:srgbClr val="222222"/>
                          </a:solidFill>
                          <a:latin typeface="Verdana"/>
                          <a:ea typeface="Verdana"/>
                          <a:cs typeface="Verdana"/>
                          <a:sym typeface="Verdana"/>
                        </a:rPr>
                        <a:t>Name: xx</a:t>
                      </a:r>
                      <a:endParaRPr b="0" i="0" sz="1400" u="none" cap="none" strike="noStrike">
                        <a:latin typeface="Verdana"/>
                        <a:ea typeface="Verdana"/>
                        <a:cs typeface="Verdana"/>
                        <a:sym typeface="Verdana"/>
                      </a:endParaRPr>
                    </a:p>
                    <a:p>
                      <a:pPr indent="0" lvl="0" marL="0" marR="0" rtl="0" algn="l">
                        <a:lnSpc>
                          <a:spcPct val="100000"/>
                        </a:lnSpc>
                        <a:spcBef>
                          <a:spcPts val="0"/>
                        </a:spcBef>
                        <a:spcAft>
                          <a:spcPts val="0"/>
                        </a:spcAft>
                        <a:buNone/>
                      </a:pPr>
                      <a:r>
                        <a:rPr b="0" i="0" lang="en-US" sz="1400" u="none" cap="none" strike="noStrike">
                          <a:solidFill>
                            <a:srgbClr val="222222"/>
                          </a:solidFill>
                          <a:latin typeface="Verdana"/>
                          <a:ea typeface="Verdana"/>
                          <a:cs typeface="Verdana"/>
                          <a:sym typeface="Verdana"/>
                        </a:rPr>
                        <a:t>Tel: xx</a:t>
                      </a:r>
                      <a:endParaRPr b="0" i="0" sz="1400" u="none" cap="none" strike="noStrike">
                        <a:latin typeface="Verdana"/>
                        <a:ea typeface="Verdana"/>
                        <a:cs typeface="Verdana"/>
                        <a:sym typeface="Verdana"/>
                      </a:endParaRPr>
                    </a:p>
                    <a:p>
                      <a:pPr indent="0" lvl="0" marL="0" marR="0" rtl="0" algn="l">
                        <a:lnSpc>
                          <a:spcPct val="100000"/>
                        </a:lnSpc>
                        <a:spcBef>
                          <a:spcPts val="0"/>
                        </a:spcBef>
                        <a:spcAft>
                          <a:spcPts val="0"/>
                        </a:spcAft>
                        <a:buNone/>
                      </a:pPr>
                      <a:r>
                        <a:rPr b="0" i="0" lang="en-US" sz="1400" u="none" cap="none" strike="noStrike">
                          <a:latin typeface="Verdana"/>
                          <a:ea typeface="Verdana"/>
                          <a:cs typeface="Verdana"/>
                          <a:sym typeface="Verdana"/>
                        </a:rPr>
                        <a:t>Email: xx</a:t>
                      </a:r>
                      <a:endParaRPr/>
                    </a:p>
                  </a:txBody>
                  <a:tcPr marT="95250" marB="95250" marR="95250" marL="9525">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9050">
                      <a:solidFill>
                        <a:srgbClr val="00A35F"/>
                      </a:solidFill>
                      <a:prstDash val="solid"/>
                      <a:round/>
                      <a:headEnd len="sm" w="sm" type="none"/>
                      <a:tailEnd len="sm" w="sm" type="none"/>
                    </a:lnT>
                    <a:lnB cap="flat" cmpd="sng" w="9525">
                      <a:solidFill>
                        <a:srgbClr val="D9D9D9"/>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rPr b="0" i="0" lang="en-US" sz="1400" u="none" cap="none" strike="noStrike">
                          <a:latin typeface="Verdana"/>
                          <a:ea typeface="Verdana"/>
                          <a:cs typeface="Verdana"/>
                          <a:sym typeface="Verdana"/>
                        </a:rPr>
                        <a:t>1</a:t>
                      </a:r>
                      <a:r>
                        <a:rPr b="0" baseline="30000" i="0" lang="en-US" sz="1400" u="none" cap="none" strike="noStrike">
                          <a:latin typeface="Verdana"/>
                          <a:ea typeface="Verdana"/>
                          <a:cs typeface="Verdana"/>
                          <a:sym typeface="Verdana"/>
                        </a:rPr>
                        <a:t>st</a:t>
                      </a:r>
                      <a:r>
                        <a:rPr b="0" i="0" lang="en-US" sz="1400" u="none" cap="none" strike="noStrike">
                          <a:latin typeface="Verdana"/>
                          <a:ea typeface="Verdana"/>
                          <a:cs typeface="Verdana"/>
                          <a:sym typeface="Verdana"/>
                        </a:rPr>
                        <a:t> escalation</a:t>
                      </a:r>
                      <a:endParaRPr/>
                    </a:p>
                  </a:txBody>
                  <a:tcPr marT="95250" marB="95250" marR="95250" marL="952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9050">
                      <a:solidFill>
                        <a:srgbClr val="00A35F"/>
                      </a:solidFill>
                      <a:prstDash val="solid"/>
                      <a:round/>
                      <a:headEnd len="sm" w="sm" type="none"/>
                      <a:tailEnd len="sm" w="sm" type="none"/>
                    </a:lnT>
                    <a:lnB cap="flat" cmpd="sng" w="9525">
                      <a:solidFill>
                        <a:srgbClr val="D9D9D9"/>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rPr b="0" i="0" lang="en-US" sz="1400" u="none" cap="none" strike="noStrike">
                          <a:solidFill>
                            <a:srgbClr val="000000"/>
                          </a:solidFill>
                          <a:latin typeface="Verdana"/>
                          <a:ea typeface="Verdana"/>
                          <a:cs typeface="Verdana"/>
                          <a:sym typeface="Verdana"/>
                        </a:rPr>
                        <a:t>e.g. General Manager</a:t>
                      </a:r>
                      <a:endParaRPr b="0" i="0" sz="1400" u="none" cap="none" strike="noStrike">
                        <a:latin typeface="Verdana"/>
                        <a:ea typeface="Verdana"/>
                        <a:cs typeface="Verdana"/>
                        <a:sym typeface="Verdana"/>
                      </a:endParaRPr>
                    </a:p>
                  </a:txBody>
                  <a:tcPr marT="95250" marB="95250" marR="95250" marL="952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9050">
                      <a:solidFill>
                        <a:srgbClr val="00A35F"/>
                      </a:solidFill>
                      <a:prstDash val="solid"/>
                      <a:round/>
                      <a:headEnd len="sm" w="sm" type="none"/>
                      <a:tailEnd len="sm" w="sm" type="none"/>
                    </a:lnT>
                    <a:lnB cap="flat" cmpd="sng" w="9525">
                      <a:solidFill>
                        <a:srgbClr val="D9D9D9"/>
                      </a:solidFill>
                      <a:prstDash val="solid"/>
                      <a:round/>
                      <a:headEnd len="sm" w="sm" type="none"/>
                      <a:tailEnd len="sm" w="sm" type="none"/>
                    </a:lnB>
                  </a:tcPr>
                </a:tc>
              </a:tr>
              <a:tr h="952500">
                <a:tc>
                  <a:txBody>
                    <a:bodyPr/>
                    <a:lstStyle/>
                    <a:p>
                      <a:pPr indent="0" lvl="0" marL="0" marR="0" rtl="0" algn="l">
                        <a:lnSpc>
                          <a:spcPct val="100000"/>
                        </a:lnSpc>
                        <a:spcBef>
                          <a:spcPts val="0"/>
                        </a:spcBef>
                        <a:spcAft>
                          <a:spcPts val="0"/>
                        </a:spcAft>
                        <a:buNone/>
                      </a:pPr>
                      <a:r>
                        <a:rPr b="0" i="0" lang="en-US" sz="1400" u="none" cap="none" strike="noStrike">
                          <a:solidFill>
                            <a:srgbClr val="222222"/>
                          </a:solidFill>
                          <a:latin typeface="Verdana"/>
                          <a:ea typeface="Verdana"/>
                          <a:cs typeface="Verdana"/>
                          <a:sym typeface="Verdana"/>
                        </a:rPr>
                        <a:t>Name: xx</a:t>
                      </a:r>
                      <a:endParaRPr b="0" i="0" sz="1400" u="none" cap="none" strike="noStrike">
                        <a:latin typeface="Verdana"/>
                        <a:ea typeface="Verdana"/>
                        <a:cs typeface="Verdana"/>
                        <a:sym typeface="Verdana"/>
                      </a:endParaRPr>
                    </a:p>
                    <a:p>
                      <a:pPr indent="0" lvl="0" marL="0" marR="0" rtl="0" algn="l">
                        <a:lnSpc>
                          <a:spcPct val="100000"/>
                        </a:lnSpc>
                        <a:spcBef>
                          <a:spcPts val="0"/>
                        </a:spcBef>
                        <a:spcAft>
                          <a:spcPts val="0"/>
                        </a:spcAft>
                        <a:buNone/>
                      </a:pPr>
                      <a:r>
                        <a:rPr b="0" i="0" lang="en-US" sz="1400" u="none" cap="none" strike="noStrike">
                          <a:solidFill>
                            <a:srgbClr val="222222"/>
                          </a:solidFill>
                          <a:latin typeface="Verdana"/>
                          <a:ea typeface="Verdana"/>
                          <a:cs typeface="Verdana"/>
                          <a:sym typeface="Verdana"/>
                        </a:rPr>
                        <a:t>Tel: xx</a:t>
                      </a:r>
                      <a:endParaRPr b="0" i="0" sz="1400" u="none" cap="none" strike="noStrike">
                        <a:latin typeface="Verdana"/>
                        <a:ea typeface="Verdana"/>
                        <a:cs typeface="Verdana"/>
                        <a:sym typeface="Verdana"/>
                      </a:endParaRPr>
                    </a:p>
                    <a:p>
                      <a:pPr indent="0" lvl="0" marL="0" marR="0" rtl="0" algn="l">
                        <a:lnSpc>
                          <a:spcPct val="100000"/>
                        </a:lnSpc>
                        <a:spcBef>
                          <a:spcPts val="0"/>
                        </a:spcBef>
                        <a:spcAft>
                          <a:spcPts val="0"/>
                        </a:spcAft>
                        <a:buNone/>
                      </a:pPr>
                      <a:r>
                        <a:rPr b="0" i="0" lang="en-US" sz="1400" u="none" cap="none" strike="noStrike">
                          <a:latin typeface="Verdana"/>
                          <a:ea typeface="Verdana"/>
                          <a:cs typeface="Verdana"/>
                          <a:sym typeface="Verdana"/>
                        </a:rPr>
                        <a:t>Email: xx</a:t>
                      </a:r>
                      <a:endParaRPr/>
                    </a:p>
                  </a:txBody>
                  <a:tcPr marT="95250" marB="95250" marR="95250" marL="9525">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rPr b="0" i="0" lang="en-US" sz="1400" u="none" cap="none" strike="noStrike">
                          <a:latin typeface="Verdana"/>
                          <a:ea typeface="Verdana"/>
                          <a:cs typeface="Verdana"/>
                          <a:sym typeface="Verdana"/>
                        </a:rPr>
                        <a:t>2</a:t>
                      </a:r>
                      <a:r>
                        <a:rPr b="0" baseline="30000" i="0" lang="en-US" sz="1400" u="none" cap="none" strike="noStrike">
                          <a:latin typeface="Verdana"/>
                          <a:ea typeface="Verdana"/>
                          <a:cs typeface="Verdana"/>
                          <a:sym typeface="Verdana"/>
                        </a:rPr>
                        <a:t>nd</a:t>
                      </a:r>
                      <a:r>
                        <a:rPr b="0" i="0" lang="en-US" sz="1400" u="none" cap="none" strike="noStrike">
                          <a:latin typeface="Verdana"/>
                          <a:ea typeface="Verdana"/>
                          <a:cs typeface="Verdana"/>
                          <a:sym typeface="Verdana"/>
                        </a:rPr>
                        <a:t> escalation</a:t>
                      </a:r>
                      <a:endParaRPr/>
                    </a:p>
                  </a:txBody>
                  <a:tcPr marT="95250" marB="95250" marR="95250" marL="952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Verdana"/>
                          <a:ea typeface="Verdana"/>
                          <a:cs typeface="Verdana"/>
                          <a:sym typeface="Verdana"/>
                        </a:rPr>
                        <a:t>e.g. Director of IT</a:t>
                      </a:r>
                      <a:endParaRPr b="0" i="0" sz="1400" u="none" cap="none" strike="noStrike">
                        <a:latin typeface="Verdana"/>
                        <a:ea typeface="Verdana"/>
                        <a:cs typeface="Verdana"/>
                        <a:sym typeface="Verdana"/>
                      </a:endParaRPr>
                    </a:p>
                    <a:p>
                      <a:pPr indent="0" lvl="0" marL="0" marR="0" rtl="0" algn="l">
                        <a:lnSpc>
                          <a:spcPct val="100000"/>
                        </a:lnSpc>
                        <a:spcBef>
                          <a:spcPts val="0"/>
                        </a:spcBef>
                        <a:spcAft>
                          <a:spcPts val="0"/>
                        </a:spcAft>
                        <a:buNone/>
                      </a:pPr>
                      <a:r>
                        <a:t/>
                      </a:r>
                      <a:endParaRPr b="0" i="0" sz="1400" u="none" cap="none" strike="noStrike">
                        <a:latin typeface="Verdana"/>
                        <a:ea typeface="Verdana"/>
                        <a:cs typeface="Verdana"/>
                        <a:sym typeface="Verdana"/>
                      </a:endParaRPr>
                    </a:p>
                  </a:txBody>
                  <a:tcPr marT="95250" marB="95250" marR="95250" marL="952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tcPr>
                </a:tc>
              </a:tr>
            </a:tbl>
          </a:graphicData>
        </a:graphic>
      </p:graphicFrame>
      <p:sp>
        <p:nvSpPr>
          <p:cNvPr id="243" name="Google Shape;243;p28"/>
          <p:cNvSpPr/>
          <p:nvPr/>
        </p:nvSpPr>
        <p:spPr>
          <a:xfrm>
            <a:off x="648290" y="1493792"/>
            <a:ext cx="12192000" cy="4572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 name="Shape 52"/>
        <p:cNvGrpSpPr/>
        <p:nvPr/>
      </p:nvGrpSpPr>
      <p:grpSpPr>
        <a:xfrm>
          <a:off x="0" y="0"/>
          <a:ext cx="0" cy="0"/>
          <a:chOff x="0" y="0"/>
          <a:chExt cx="0" cy="0"/>
        </a:xfrm>
      </p:grpSpPr>
      <p:sp>
        <p:nvSpPr>
          <p:cNvPr id="53" name="Google Shape;53;p3"/>
          <p:cNvSpPr txBox="1"/>
          <p:nvPr>
            <p:ph idx="1" type="body"/>
          </p:nvPr>
        </p:nvSpPr>
        <p:spPr>
          <a:xfrm>
            <a:off x="495299" y="1543051"/>
            <a:ext cx="8834439" cy="3900488"/>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400"/>
              <a:buNone/>
            </a:pPr>
            <a:r>
              <a:rPr lang="en-US"/>
              <a:t>Ensuring consistent &amp; reliable fare collection </a:t>
            </a:r>
            <a:endParaRPr/>
          </a:p>
          <a:p>
            <a:pPr indent="0" lvl="1" marL="0" rtl="0" algn="l">
              <a:lnSpc>
                <a:spcPct val="100000"/>
              </a:lnSpc>
              <a:spcBef>
                <a:spcPts val="1500"/>
              </a:spcBef>
              <a:spcAft>
                <a:spcPts val="0"/>
              </a:spcAft>
              <a:buSzPts val="2000"/>
              <a:buNone/>
            </a:pPr>
            <a:r>
              <a:rPr lang="en-US">
                <a:solidFill>
                  <a:srgbClr val="000000"/>
                </a:solidFill>
              </a:rPr>
              <a:t>Our fare payment system is made up of products and services from multiple vendors, each with their own issue-reporting systems, response rates and contact points for escalation.</a:t>
            </a:r>
            <a:endParaRPr>
              <a:solidFill>
                <a:srgbClr val="000000"/>
              </a:solidFill>
            </a:endParaRPr>
          </a:p>
          <a:p>
            <a:pPr indent="0" lvl="1" marL="0" rtl="0" algn="l">
              <a:lnSpc>
                <a:spcPct val="100000"/>
              </a:lnSpc>
              <a:spcBef>
                <a:spcPts val="1500"/>
              </a:spcBef>
              <a:spcAft>
                <a:spcPts val="0"/>
              </a:spcAft>
              <a:buSzPts val="2000"/>
              <a:buNone/>
            </a:pPr>
            <a:r>
              <a:rPr lang="en-US"/>
              <a:t>This “live” document is intended to be used internally as a record of these processes, performance indicators and contact personnel. It should be completed in collaboration with our vendors, and reviewed every 3-6 months to ensure it is up to date.</a:t>
            </a:r>
            <a:endParaRPr/>
          </a:p>
        </p:txBody>
      </p:sp>
      <p:sp>
        <p:nvSpPr>
          <p:cNvPr id="54" name="Google Shape;54;p3"/>
          <p:cNvSpPr txBox="1"/>
          <p:nvPr>
            <p:ph type="title"/>
          </p:nvPr>
        </p:nvSpPr>
        <p:spPr>
          <a:xfrm>
            <a:off x="550050" y="484201"/>
            <a:ext cx="9952487" cy="7410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None/>
            </a:pPr>
            <a:r>
              <a:rPr lang="en-US"/>
              <a:t>Monitoring and maintaining our fare collection system</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4"/>
          <p:cNvSpPr txBox="1"/>
          <p:nvPr>
            <p:ph type="title"/>
          </p:nvPr>
        </p:nvSpPr>
        <p:spPr>
          <a:xfrm>
            <a:off x="831850" y="1296783"/>
            <a:ext cx="7825453" cy="2852737"/>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rgbClr val="136C97"/>
              </a:buClr>
              <a:buSzPts val="6000"/>
              <a:buFont typeface="Verdana"/>
              <a:buNone/>
            </a:pPr>
            <a:r>
              <a:rPr lang="en-US"/>
              <a:t>Our contactless payment system</a:t>
            </a:r>
            <a:endParaRPr/>
          </a:p>
        </p:txBody>
      </p:sp>
      <p:sp>
        <p:nvSpPr>
          <p:cNvPr id="60" name="Google Shape;60;p4"/>
          <p:cNvSpPr txBox="1"/>
          <p:nvPr>
            <p:ph idx="1" type="body"/>
          </p:nvPr>
        </p:nvSpPr>
        <p:spPr>
          <a:xfrm>
            <a:off x="831850" y="4176508"/>
            <a:ext cx="7825453" cy="1500187"/>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768EA0"/>
              </a:buClr>
              <a:buSzPts val="2400"/>
              <a:buNone/>
            </a:pPr>
            <a:r>
              <a:rPr lang="en-US"/>
              <a:t>[</a:t>
            </a:r>
            <a:r>
              <a:rPr lang="en-US">
                <a:highlight>
                  <a:srgbClr val="FFFF00"/>
                </a:highlight>
              </a:rPr>
              <a:t>XX transit agency</a:t>
            </a:r>
            <a:r>
              <a:rPr lang="en-US"/>
              <a:t>]’s providers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5"/>
          <p:cNvSpPr txBox="1"/>
          <p:nvPr>
            <p:ph type="title"/>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Font typeface="Arial"/>
              <a:buNone/>
            </a:pPr>
            <a:r>
              <a:rPr lang="en-US">
                <a:latin typeface="Verdana"/>
                <a:ea typeface="Verdana"/>
                <a:cs typeface="Verdana"/>
                <a:sym typeface="Verdana"/>
              </a:rPr>
              <a:t>The building blocks</a:t>
            </a:r>
            <a:endParaRPr>
              <a:latin typeface="Verdana"/>
              <a:ea typeface="Verdana"/>
              <a:cs typeface="Verdana"/>
              <a:sym typeface="Verdana"/>
            </a:endParaRPr>
          </a:p>
        </p:txBody>
      </p:sp>
      <p:sp>
        <p:nvSpPr>
          <p:cNvPr id="66" name="Google Shape;66;p5"/>
          <p:cNvSpPr txBox="1"/>
          <p:nvPr>
            <p:ph idx="4294967295" type="body"/>
          </p:nvPr>
        </p:nvSpPr>
        <p:spPr>
          <a:xfrm>
            <a:off x="573200" y="1166011"/>
            <a:ext cx="11091900" cy="583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100"/>
              <a:buNone/>
            </a:pPr>
            <a:r>
              <a:rPr b="0" lang="en-US" sz="2100">
                <a:solidFill>
                  <a:srgbClr val="000000"/>
                </a:solidFill>
                <a:latin typeface="Nunito"/>
                <a:ea typeface="Nunito"/>
                <a:cs typeface="Nunito"/>
                <a:sym typeface="Nunito"/>
              </a:rPr>
              <a:t>There are three main components to our contactless payment system. Our providers and what they are responsible for are noted below:</a:t>
            </a:r>
            <a:endParaRPr b="0" sz="2100">
              <a:solidFill>
                <a:schemeClr val="dk1"/>
              </a:solidFill>
              <a:highlight>
                <a:srgbClr val="FFFFFF"/>
              </a:highlight>
              <a:latin typeface="Nunito"/>
              <a:ea typeface="Nunito"/>
              <a:cs typeface="Nunito"/>
              <a:sym typeface="Nunito"/>
            </a:endParaRPr>
          </a:p>
        </p:txBody>
      </p:sp>
      <p:sp>
        <p:nvSpPr>
          <p:cNvPr id="67" name="Google Shape;67;p5"/>
          <p:cNvSpPr/>
          <p:nvPr/>
        </p:nvSpPr>
        <p:spPr>
          <a:xfrm>
            <a:off x="550050" y="1908900"/>
            <a:ext cx="3400500" cy="3040200"/>
          </a:xfrm>
          <a:prstGeom prst="roundRect">
            <a:avLst>
              <a:gd fmla="val 16667" name="adj"/>
            </a:avLst>
          </a:prstGeom>
          <a:solidFill>
            <a:srgbClr val="DFF2F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 name="Google Shape;68;p5"/>
          <p:cNvSpPr/>
          <p:nvPr/>
        </p:nvSpPr>
        <p:spPr>
          <a:xfrm>
            <a:off x="4395750" y="1908900"/>
            <a:ext cx="3400500" cy="3040200"/>
          </a:xfrm>
          <a:prstGeom prst="roundRect">
            <a:avLst>
              <a:gd fmla="val 16667" name="adj"/>
            </a:avLst>
          </a:prstGeom>
          <a:solidFill>
            <a:srgbClr val="F7EC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 name="Google Shape;69;p5"/>
          <p:cNvSpPr/>
          <p:nvPr/>
        </p:nvSpPr>
        <p:spPr>
          <a:xfrm>
            <a:off x="8241450" y="1908900"/>
            <a:ext cx="3400500" cy="3040200"/>
          </a:xfrm>
          <a:prstGeom prst="roundRect">
            <a:avLst>
              <a:gd fmla="val 16667" name="adj"/>
            </a:avLst>
          </a:prstGeom>
          <a:solidFill>
            <a:srgbClr val="E3E0F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 name="Google Shape;70;p5"/>
          <p:cNvSpPr txBox="1"/>
          <p:nvPr/>
        </p:nvSpPr>
        <p:spPr>
          <a:xfrm>
            <a:off x="914400" y="2056293"/>
            <a:ext cx="2671800" cy="553968"/>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None/>
            </a:pPr>
            <a:r>
              <a:rPr b="1" i="0" lang="en-US" sz="1200" u="none" cap="none" strike="noStrike">
                <a:solidFill>
                  <a:srgbClr val="000000"/>
                </a:solidFill>
                <a:latin typeface="Raleway"/>
                <a:ea typeface="Raleway"/>
                <a:cs typeface="Raleway"/>
                <a:sym typeface="Raleway"/>
              </a:rPr>
              <a:t>FARE VALIDATORS</a:t>
            </a:r>
            <a:endParaRPr b="1" i="0" sz="1200" u="none" cap="none" strike="noStrike">
              <a:solidFill>
                <a:srgbClr val="000000"/>
              </a:solidFill>
              <a:latin typeface="Raleway"/>
              <a:ea typeface="Raleway"/>
              <a:cs typeface="Raleway"/>
              <a:sym typeface="Raleway"/>
            </a:endParaRPr>
          </a:p>
          <a:p>
            <a:pPr indent="0" lvl="0" marL="0" marR="0" rtl="0" algn="ctr">
              <a:lnSpc>
                <a:spcPct val="100000"/>
              </a:lnSpc>
              <a:spcBef>
                <a:spcPts val="0"/>
              </a:spcBef>
              <a:spcAft>
                <a:spcPts val="0"/>
              </a:spcAft>
              <a:buClr>
                <a:srgbClr val="000000"/>
              </a:buClr>
              <a:buSzPts val="1400"/>
              <a:buFont typeface="Arial"/>
              <a:buNone/>
            </a:pPr>
            <a:r>
              <a:rPr b="1" i="0" lang="en-US" sz="1200" u="none" cap="none" strike="noStrike">
                <a:solidFill>
                  <a:srgbClr val="000000"/>
                </a:solidFill>
                <a:latin typeface="Raleway"/>
                <a:ea typeface="Raleway"/>
                <a:cs typeface="Raleway"/>
                <a:sym typeface="Raleway"/>
              </a:rPr>
              <a:t>(DEVICES)</a:t>
            </a:r>
            <a:endParaRPr b="1" i="0" sz="1200" u="none" cap="none" strike="noStrike">
              <a:solidFill>
                <a:srgbClr val="000000"/>
              </a:solidFill>
              <a:latin typeface="Raleway"/>
              <a:ea typeface="Raleway"/>
              <a:cs typeface="Raleway"/>
              <a:sym typeface="Raleway"/>
            </a:endParaRPr>
          </a:p>
        </p:txBody>
      </p:sp>
      <p:sp>
        <p:nvSpPr>
          <p:cNvPr id="71" name="Google Shape;71;p5"/>
          <p:cNvSpPr txBox="1"/>
          <p:nvPr/>
        </p:nvSpPr>
        <p:spPr>
          <a:xfrm>
            <a:off x="809299" y="3637186"/>
            <a:ext cx="3067200" cy="1188600"/>
          </a:xfrm>
          <a:prstGeom prst="rect">
            <a:avLst/>
          </a:prstGeom>
          <a:noFill/>
          <a:ln>
            <a:noFill/>
          </a:ln>
        </p:spPr>
        <p:txBody>
          <a:bodyPr anchorCtr="0" anchor="t" bIns="91425" lIns="91425" spcFirstLastPara="1" rIns="91425" wrap="square" tIns="91425">
            <a:noAutofit/>
          </a:bodyPr>
          <a:lstStyle/>
          <a:p>
            <a:pPr indent="0" lvl="0" marL="0" marR="0" rtl="0" algn="l">
              <a:lnSpc>
                <a:spcPct val="90000"/>
              </a:lnSpc>
              <a:spcBef>
                <a:spcPts val="500"/>
              </a:spcBef>
              <a:spcAft>
                <a:spcPts val="0"/>
              </a:spcAft>
              <a:buClr>
                <a:srgbClr val="000000"/>
              </a:buClr>
              <a:buSzPts val="1700"/>
              <a:buFont typeface="Arial"/>
              <a:buNone/>
            </a:pPr>
            <a:r>
              <a:rPr b="0" i="0" lang="en-US" sz="1700" u="none" cap="none" strike="noStrike">
                <a:solidFill>
                  <a:srgbClr val="000000"/>
                </a:solidFill>
                <a:latin typeface="Nunito"/>
                <a:ea typeface="Nunito"/>
                <a:cs typeface="Nunito"/>
                <a:sym typeface="Nunito"/>
              </a:rPr>
              <a:t>Onboard or on-platform devices that are equipped to read riders’ contactless bank cards and smart devices.</a:t>
            </a:r>
            <a:endParaRPr b="0" i="0" sz="1700" u="none" cap="none" strike="noStrike">
              <a:solidFill>
                <a:srgbClr val="000000"/>
              </a:solidFill>
              <a:latin typeface="Nunito"/>
              <a:ea typeface="Nunito"/>
              <a:cs typeface="Nunito"/>
              <a:sym typeface="Nunito"/>
            </a:endParaRPr>
          </a:p>
        </p:txBody>
      </p:sp>
      <p:sp>
        <p:nvSpPr>
          <p:cNvPr id="72" name="Google Shape;72;p5"/>
          <p:cNvSpPr txBox="1"/>
          <p:nvPr/>
        </p:nvSpPr>
        <p:spPr>
          <a:xfrm>
            <a:off x="4585550" y="2056293"/>
            <a:ext cx="3067200" cy="553968"/>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None/>
            </a:pPr>
            <a:r>
              <a:rPr b="1" i="0" lang="en-US" sz="1200" u="none" cap="none" strike="noStrike">
                <a:solidFill>
                  <a:srgbClr val="000000"/>
                </a:solidFill>
                <a:latin typeface="Raleway"/>
                <a:ea typeface="Raleway"/>
                <a:cs typeface="Raleway"/>
                <a:sym typeface="Raleway"/>
              </a:rPr>
              <a:t>FARE CALCULATION SOFTWARE (TRANSIT PROCESSOR)</a:t>
            </a:r>
            <a:endParaRPr b="1" i="0" sz="1200" u="none" cap="none" strike="noStrike">
              <a:solidFill>
                <a:srgbClr val="000000"/>
              </a:solidFill>
              <a:latin typeface="Raleway"/>
              <a:ea typeface="Raleway"/>
              <a:cs typeface="Raleway"/>
              <a:sym typeface="Raleway"/>
            </a:endParaRPr>
          </a:p>
        </p:txBody>
      </p:sp>
      <p:sp>
        <p:nvSpPr>
          <p:cNvPr id="73" name="Google Shape;73;p5"/>
          <p:cNvSpPr txBox="1"/>
          <p:nvPr/>
        </p:nvSpPr>
        <p:spPr>
          <a:xfrm>
            <a:off x="8605800" y="2056293"/>
            <a:ext cx="2671800" cy="553968"/>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None/>
            </a:pPr>
            <a:r>
              <a:rPr b="1" i="0" lang="en-US" sz="1200" u="none" cap="none" strike="noStrike">
                <a:solidFill>
                  <a:srgbClr val="000000"/>
                </a:solidFill>
                <a:latin typeface="Raleway"/>
                <a:ea typeface="Raleway"/>
                <a:cs typeface="Raleway"/>
                <a:sym typeface="Raleway"/>
              </a:rPr>
              <a:t>PAYMENT PROCESSOR (ACQUIRER)</a:t>
            </a:r>
            <a:endParaRPr b="1" i="0" sz="1200" u="none" cap="none" strike="noStrike">
              <a:solidFill>
                <a:srgbClr val="000000"/>
              </a:solidFill>
              <a:latin typeface="Raleway"/>
              <a:ea typeface="Raleway"/>
              <a:cs typeface="Raleway"/>
              <a:sym typeface="Raleway"/>
            </a:endParaRPr>
          </a:p>
        </p:txBody>
      </p:sp>
      <p:sp>
        <p:nvSpPr>
          <p:cNvPr id="74" name="Google Shape;74;p5"/>
          <p:cNvSpPr txBox="1"/>
          <p:nvPr/>
        </p:nvSpPr>
        <p:spPr>
          <a:xfrm>
            <a:off x="4719625" y="3504407"/>
            <a:ext cx="3067200" cy="1420200"/>
          </a:xfrm>
          <a:prstGeom prst="rect">
            <a:avLst/>
          </a:prstGeom>
          <a:noFill/>
          <a:ln>
            <a:noFill/>
          </a:ln>
        </p:spPr>
        <p:txBody>
          <a:bodyPr anchorCtr="0" anchor="t" bIns="91425" lIns="91425" spcFirstLastPara="1" rIns="91425" wrap="square" tIns="91425">
            <a:noAutofit/>
          </a:bodyPr>
          <a:lstStyle/>
          <a:p>
            <a:pPr indent="0" lvl="0" marL="0" marR="0" rtl="0" algn="l">
              <a:lnSpc>
                <a:spcPct val="90000"/>
              </a:lnSpc>
              <a:spcBef>
                <a:spcPts val="500"/>
              </a:spcBef>
              <a:spcAft>
                <a:spcPts val="0"/>
              </a:spcAft>
              <a:buClr>
                <a:srgbClr val="000000"/>
              </a:buClr>
              <a:buSzPts val="1700"/>
              <a:buFont typeface="Arial"/>
              <a:buNone/>
            </a:pPr>
            <a:r>
              <a:rPr b="0" i="0" lang="en-US" sz="1700" u="none" cap="none" strike="noStrike">
                <a:solidFill>
                  <a:srgbClr val="000000"/>
                </a:solidFill>
                <a:latin typeface="Nunito"/>
                <a:ea typeface="Nunito"/>
                <a:cs typeface="Nunito"/>
                <a:sym typeface="Nunito"/>
              </a:rPr>
              <a:t>Software that instantly determines the correct fare for a trip based on distance, applicable discounts, and frequency of travel.</a:t>
            </a:r>
            <a:endParaRPr b="0" i="0" sz="1700" u="none" cap="none" strike="noStrike">
              <a:solidFill>
                <a:srgbClr val="000000"/>
              </a:solidFill>
              <a:latin typeface="Nunito"/>
              <a:ea typeface="Nunito"/>
              <a:cs typeface="Nunito"/>
              <a:sym typeface="Nunito"/>
            </a:endParaRPr>
          </a:p>
        </p:txBody>
      </p:sp>
      <p:sp>
        <p:nvSpPr>
          <p:cNvPr id="75" name="Google Shape;75;p5"/>
          <p:cNvSpPr txBox="1"/>
          <p:nvPr/>
        </p:nvSpPr>
        <p:spPr>
          <a:xfrm>
            <a:off x="8484300" y="3527677"/>
            <a:ext cx="3067200" cy="1089300"/>
          </a:xfrm>
          <a:prstGeom prst="rect">
            <a:avLst/>
          </a:prstGeom>
          <a:noFill/>
          <a:ln>
            <a:noFill/>
          </a:ln>
        </p:spPr>
        <p:txBody>
          <a:bodyPr anchorCtr="0" anchor="t" bIns="91425" lIns="91425" spcFirstLastPara="1" rIns="91425" wrap="square" tIns="91425">
            <a:noAutofit/>
          </a:bodyPr>
          <a:lstStyle/>
          <a:p>
            <a:pPr indent="0" lvl="0" marL="0" marR="0" rtl="0" algn="l">
              <a:lnSpc>
                <a:spcPct val="90000"/>
              </a:lnSpc>
              <a:spcBef>
                <a:spcPts val="500"/>
              </a:spcBef>
              <a:spcAft>
                <a:spcPts val="0"/>
              </a:spcAft>
              <a:buNone/>
            </a:pPr>
            <a:r>
              <a:rPr b="0" i="0" lang="en-US" sz="1700" u="none" cap="none" strike="noStrike">
                <a:solidFill>
                  <a:srgbClr val="000000"/>
                </a:solidFill>
                <a:latin typeface="Nunito"/>
                <a:ea typeface="Nunito"/>
                <a:cs typeface="Nunito"/>
                <a:sym typeface="Nunito"/>
              </a:rPr>
              <a:t>Entity that transmits money from a rider’s bank card to our bank account.</a:t>
            </a:r>
            <a:endParaRPr b="0" i="0" sz="1700" u="none" cap="none" strike="noStrike">
              <a:solidFill>
                <a:srgbClr val="000000"/>
              </a:solidFill>
              <a:latin typeface="Nunito"/>
              <a:ea typeface="Nunito"/>
              <a:cs typeface="Nunito"/>
              <a:sym typeface="Nunito"/>
            </a:endParaRPr>
          </a:p>
        </p:txBody>
      </p:sp>
      <p:pic>
        <p:nvPicPr>
          <p:cNvPr id="76" name="Google Shape;76;p5"/>
          <p:cNvPicPr preferRelativeResize="0"/>
          <p:nvPr/>
        </p:nvPicPr>
        <p:blipFill rotWithShape="1">
          <a:blip r:embed="rId3">
            <a:alphaModFix/>
          </a:blip>
          <a:srcRect b="0" l="0" r="0" t="0"/>
          <a:stretch/>
        </p:blipFill>
        <p:spPr>
          <a:xfrm>
            <a:off x="5681750" y="2613354"/>
            <a:ext cx="828500" cy="828500"/>
          </a:xfrm>
          <a:prstGeom prst="rect">
            <a:avLst/>
          </a:prstGeom>
          <a:noFill/>
          <a:ln>
            <a:noFill/>
          </a:ln>
        </p:spPr>
      </p:pic>
      <p:pic>
        <p:nvPicPr>
          <p:cNvPr id="77" name="Google Shape;77;p5"/>
          <p:cNvPicPr preferRelativeResize="0"/>
          <p:nvPr/>
        </p:nvPicPr>
        <p:blipFill rotWithShape="1">
          <a:blip r:embed="rId4">
            <a:alphaModFix/>
          </a:blip>
          <a:srcRect b="0" l="0" r="0" t="0"/>
          <a:stretch/>
        </p:blipFill>
        <p:spPr>
          <a:xfrm>
            <a:off x="9527438" y="2614566"/>
            <a:ext cx="828519" cy="841600"/>
          </a:xfrm>
          <a:prstGeom prst="rect">
            <a:avLst/>
          </a:prstGeom>
          <a:noFill/>
          <a:ln>
            <a:noFill/>
          </a:ln>
        </p:spPr>
      </p:pic>
      <p:pic>
        <p:nvPicPr>
          <p:cNvPr id="78" name="Google Shape;78;p5"/>
          <p:cNvPicPr preferRelativeResize="0"/>
          <p:nvPr/>
        </p:nvPicPr>
        <p:blipFill rotWithShape="1">
          <a:blip r:embed="rId5">
            <a:alphaModFix/>
          </a:blip>
          <a:srcRect b="0" l="0" r="0" t="0"/>
          <a:stretch/>
        </p:blipFill>
        <p:spPr>
          <a:xfrm>
            <a:off x="1849698" y="2631527"/>
            <a:ext cx="729938" cy="932700"/>
          </a:xfrm>
          <a:prstGeom prst="rect">
            <a:avLst/>
          </a:prstGeom>
          <a:noFill/>
          <a:ln>
            <a:noFill/>
          </a:ln>
        </p:spPr>
      </p:pic>
      <p:sp>
        <p:nvSpPr>
          <p:cNvPr id="79" name="Google Shape;79;p5"/>
          <p:cNvSpPr txBox="1"/>
          <p:nvPr/>
        </p:nvSpPr>
        <p:spPr>
          <a:xfrm>
            <a:off x="1329498" y="5057202"/>
            <a:ext cx="1770337" cy="405827"/>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0" i="0" lang="en-US" sz="2100" u="none" cap="none" strike="noStrike">
                <a:solidFill>
                  <a:srgbClr val="000000"/>
                </a:solidFill>
                <a:latin typeface="Nunito"/>
                <a:ea typeface="Nunito"/>
                <a:cs typeface="Nunito"/>
                <a:sym typeface="Nunito"/>
              </a:rPr>
              <a:t>[</a:t>
            </a:r>
            <a:r>
              <a:rPr b="0" i="0" lang="en-US" sz="2100" u="none" cap="none" strike="noStrike">
                <a:solidFill>
                  <a:srgbClr val="000000"/>
                </a:solidFill>
                <a:highlight>
                  <a:srgbClr val="FFFF00"/>
                </a:highlight>
                <a:latin typeface="Nunito"/>
                <a:ea typeface="Nunito"/>
                <a:cs typeface="Nunito"/>
                <a:sym typeface="Nunito"/>
              </a:rPr>
              <a:t>XX provider</a:t>
            </a:r>
            <a:r>
              <a:rPr b="0" i="0" lang="en-US" sz="2100" u="none" cap="none" strike="noStrike">
                <a:solidFill>
                  <a:srgbClr val="000000"/>
                </a:solidFill>
                <a:latin typeface="Nunito"/>
                <a:ea typeface="Nunito"/>
                <a:cs typeface="Nunito"/>
                <a:sym typeface="Nunito"/>
              </a:rPr>
              <a:t>]</a:t>
            </a:r>
            <a:endParaRPr b="0" i="0" sz="2100" u="none" cap="none" strike="noStrike">
              <a:solidFill>
                <a:schemeClr val="dk1"/>
              </a:solidFill>
              <a:highlight>
                <a:srgbClr val="FFFFFF"/>
              </a:highlight>
              <a:latin typeface="Nunito"/>
              <a:ea typeface="Nunito"/>
              <a:cs typeface="Nunito"/>
              <a:sym typeface="Nunito"/>
            </a:endParaRPr>
          </a:p>
        </p:txBody>
      </p:sp>
      <p:sp>
        <p:nvSpPr>
          <p:cNvPr id="80" name="Google Shape;80;p5"/>
          <p:cNvSpPr txBox="1"/>
          <p:nvPr/>
        </p:nvSpPr>
        <p:spPr>
          <a:xfrm>
            <a:off x="5233981" y="5053131"/>
            <a:ext cx="1770337" cy="405827"/>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0" i="0" lang="en-US" sz="2100" u="none" cap="none" strike="noStrike">
                <a:solidFill>
                  <a:srgbClr val="000000"/>
                </a:solidFill>
                <a:latin typeface="Nunito"/>
                <a:ea typeface="Nunito"/>
                <a:cs typeface="Nunito"/>
                <a:sym typeface="Nunito"/>
              </a:rPr>
              <a:t>[</a:t>
            </a:r>
            <a:r>
              <a:rPr b="0" i="0" lang="en-US" sz="2100" u="none" cap="none" strike="noStrike">
                <a:solidFill>
                  <a:srgbClr val="000000"/>
                </a:solidFill>
                <a:highlight>
                  <a:srgbClr val="FFFF00"/>
                </a:highlight>
                <a:latin typeface="Nunito"/>
                <a:ea typeface="Nunito"/>
                <a:cs typeface="Nunito"/>
                <a:sym typeface="Nunito"/>
              </a:rPr>
              <a:t>XX provider</a:t>
            </a:r>
            <a:r>
              <a:rPr b="0" i="0" lang="en-US" sz="2100" u="none" cap="none" strike="noStrike">
                <a:solidFill>
                  <a:srgbClr val="000000"/>
                </a:solidFill>
                <a:latin typeface="Nunito"/>
                <a:ea typeface="Nunito"/>
                <a:cs typeface="Nunito"/>
                <a:sym typeface="Nunito"/>
              </a:rPr>
              <a:t>]</a:t>
            </a:r>
            <a:endParaRPr b="0" i="0" sz="2100" u="none" cap="none" strike="noStrike">
              <a:solidFill>
                <a:schemeClr val="dk1"/>
              </a:solidFill>
              <a:highlight>
                <a:srgbClr val="FFFFFF"/>
              </a:highlight>
              <a:latin typeface="Nunito"/>
              <a:ea typeface="Nunito"/>
              <a:cs typeface="Nunito"/>
              <a:sym typeface="Nunito"/>
            </a:endParaRPr>
          </a:p>
        </p:txBody>
      </p:sp>
      <p:sp>
        <p:nvSpPr>
          <p:cNvPr id="81" name="Google Shape;81;p5"/>
          <p:cNvSpPr txBox="1"/>
          <p:nvPr/>
        </p:nvSpPr>
        <p:spPr>
          <a:xfrm>
            <a:off x="9056528" y="5053131"/>
            <a:ext cx="1770337" cy="405827"/>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0" i="0" lang="en-US" sz="2100" u="none" cap="none" strike="noStrike">
                <a:solidFill>
                  <a:srgbClr val="000000"/>
                </a:solidFill>
                <a:latin typeface="Nunito"/>
                <a:ea typeface="Nunito"/>
                <a:cs typeface="Nunito"/>
                <a:sym typeface="Nunito"/>
              </a:rPr>
              <a:t>[</a:t>
            </a:r>
            <a:r>
              <a:rPr b="0" i="0" lang="en-US" sz="2100" u="none" cap="none" strike="noStrike">
                <a:solidFill>
                  <a:srgbClr val="000000"/>
                </a:solidFill>
                <a:highlight>
                  <a:srgbClr val="FFFF00"/>
                </a:highlight>
                <a:latin typeface="Nunito"/>
                <a:ea typeface="Nunito"/>
                <a:cs typeface="Nunito"/>
                <a:sym typeface="Nunito"/>
              </a:rPr>
              <a:t>XX provider</a:t>
            </a:r>
            <a:r>
              <a:rPr b="0" i="0" lang="en-US" sz="2100" u="none" cap="none" strike="noStrike">
                <a:solidFill>
                  <a:srgbClr val="000000"/>
                </a:solidFill>
                <a:latin typeface="Nunito"/>
                <a:ea typeface="Nunito"/>
                <a:cs typeface="Nunito"/>
                <a:sym typeface="Nunito"/>
              </a:rPr>
              <a:t>]</a:t>
            </a:r>
            <a:endParaRPr b="0" i="0" sz="2100" u="none" cap="none" strike="noStrike">
              <a:solidFill>
                <a:schemeClr val="dk1"/>
              </a:solidFill>
              <a:highlight>
                <a:srgbClr val="FFFFFF"/>
              </a:highlight>
              <a:latin typeface="Nunito"/>
              <a:ea typeface="Nunito"/>
              <a:cs typeface="Nunito"/>
              <a:sym typeface="Nuni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6"/>
          <p:cNvSpPr txBox="1"/>
          <p:nvPr/>
        </p:nvSpPr>
        <p:spPr>
          <a:xfrm>
            <a:off x="573200" y="1166011"/>
            <a:ext cx="11091900" cy="5832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0" i="0" lang="en-US" sz="2100" u="none" cap="none" strike="noStrike">
                <a:solidFill>
                  <a:srgbClr val="000000"/>
                </a:solidFill>
                <a:latin typeface="Nunito"/>
                <a:ea typeface="Nunito"/>
                <a:cs typeface="Nunito"/>
                <a:sym typeface="Nunito"/>
              </a:rPr>
              <a:t>Some of the issues that may be experienced with the different parts of the system – or questions that may arise – are listed below:  </a:t>
            </a:r>
            <a:endParaRPr b="0" i="0" sz="2100" u="none" cap="none" strike="noStrike">
              <a:solidFill>
                <a:schemeClr val="dk1"/>
              </a:solidFill>
              <a:highlight>
                <a:srgbClr val="FFFFFF"/>
              </a:highlight>
              <a:latin typeface="Nunito"/>
              <a:ea typeface="Nunito"/>
              <a:cs typeface="Nunito"/>
              <a:sym typeface="Nunito"/>
            </a:endParaRPr>
          </a:p>
        </p:txBody>
      </p:sp>
      <p:sp>
        <p:nvSpPr>
          <p:cNvPr id="87" name="Google Shape;87;p6"/>
          <p:cNvSpPr/>
          <p:nvPr/>
        </p:nvSpPr>
        <p:spPr>
          <a:xfrm>
            <a:off x="484735" y="1882774"/>
            <a:ext cx="3400500" cy="4609466"/>
          </a:xfrm>
          <a:prstGeom prst="roundRect">
            <a:avLst>
              <a:gd fmla="val 16667" name="adj"/>
            </a:avLst>
          </a:prstGeom>
          <a:solidFill>
            <a:srgbClr val="DFF2F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 name="Google Shape;88;p6"/>
          <p:cNvSpPr/>
          <p:nvPr/>
        </p:nvSpPr>
        <p:spPr>
          <a:xfrm>
            <a:off x="4395750" y="1908900"/>
            <a:ext cx="3400500" cy="4583340"/>
          </a:xfrm>
          <a:prstGeom prst="roundRect">
            <a:avLst>
              <a:gd fmla="val 16667" name="adj"/>
            </a:avLst>
          </a:prstGeom>
          <a:solidFill>
            <a:srgbClr val="F7EC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 name="Google Shape;89;p6"/>
          <p:cNvSpPr/>
          <p:nvPr/>
        </p:nvSpPr>
        <p:spPr>
          <a:xfrm>
            <a:off x="8241450" y="1908899"/>
            <a:ext cx="3400500" cy="4583339"/>
          </a:xfrm>
          <a:prstGeom prst="roundRect">
            <a:avLst>
              <a:gd fmla="val 16667" name="adj"/>
            </a:avLst>
          </a:prstGeom>
          <a:solidFill>
            <a:srgbClr val="E3E0F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 name="Google Shape;90;p6"/>
          <p:cNvSpPr txBox="1"/>
          <p:nvPr/>
        </p:nvSpPr>
        <p:spPr>
          <a:xfrm>
            <a:off x="1266747" y="2311493"/>
            <a:ext cx="1914154" cy="369302"/>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1" i="0" lang="en-US" sz="1200" u="none" cap="none" strike="noStrike">
                <a:solidFill>
                  <a:srgbClr val="000000"/>
                </a:solidFill>
                <a:latin typeface="Raleway"/>
                <a:ea typeface="Raleway"/>
                <a:cs typeface="Raleway"/>
                <a:sym typeface="Raleway"/>
              </a:rPr>
              <a:t>FARE VALIDATORS</a:t>
            </a:r>
            <a:endParaRPr b="1" i="0" sz="1200" u="none" cap="none" strike="noStrike">
              <a:solidFill>
                <a:srgbClr val="000000"/>
              </a:solidFill>
              <a:latin typeface="Raleway"/>
              <a:ea typeface="Raleway"/>
              <a:cs typeface="Raleway"/>
              <a:sym typeface="Raleway"/>
            </a:endParaRPr>
          </a:p>
        </p:txBody>
      </p:sp>
      <p:sp>
        <p:nvSpPr>
          <p:cNvPr id="91" name="Google Shape;91;p6"/>
          <p:cNvSpPr txBox="1"/>
          <p:nvPr/>
        </p:nvSpPr>
        <p:spPr>
          <a:xfrm>
            <a:off x="503091" y="2882688"/>
            <a:ext cx="3344169" cy="2700294"/>
          </a:xfrm>
          <a:prstGeom prst="rect">
            <a:avLst/>
          </a:prstGeom>
          <a:noFill/>
          <a:ln>
            <a:noFill/>
          </a:ln>
        </p:spPr>
        <p:txBody>
          <a:bodyPr anchorCtr="0" anchor="t" bIns="91425" lIns="91425" spcFirstLastPara="1" rIns="91425" wrap="square" tIns="91425">
            <a:noAutofit/>
          </a:bodyPr>
          <a:lstStyle/>
          <a:p>
            <a:pPr indent="0" lvl="0" marL="0" marR="0" rtl="0" algn="l">
              <a:lnSpc>
                <a:spcPct val="90000"/>
              </a:lnSpc>
              <a:spcBef>
                <a:spcPts val="500"/>
              </a:spcBef>
              <a:spcAft>
                <a:spcPts val="0"/>
              </a:spcAft>
              <a:buClr>
                <a:srgbClr val="000000"/>
              </a:buClr>
              <a:buSzPts val="1700"/>
              <a:buFont typeface="Arial"/>
              <a:buNone/>
            </a:pPr>
            <a:r>
              <a:rPr b="1" i="0" lang="en-US" sz="1200" u="none" cap="none" strike="noStrike">
                <a:solidFill>
                  <a:srgbClr val="000000"/>
                </a:solidFill>
                <a:latin typeface="Nunito"/>
                <a:ea typeface="Nunito"/>
                <a:cs typeface="Nunito"/>
                <a:sym typeface="Nunito"/>
              </a:rPr>
              <a:t>Possible device hardware issues:</a:t>
            </a:r>
            <a:endParaRPr/>
          </a:p>
          <a:p>
            <a:pPr indent="-285750" lvl="0" marL="285750" marR="0" rtl="0" algn="l">
              <a:lnSpc>
                <a:spcPct val="90000"/>
              </a:lnSpc>
              <a:spcBef>
                <a:spcPts val="500"/>
              </a:spcBef>
              <a:spcAft>
                <a:spcPts val="0"/>
              </a:spcAft>
              <a:buClr>
                <a:srgbClr val="000000"/>
              </a:buClr>
              <a:buSzPts val="1700"/>
              <a:buFont typeface="Arial"/>
              <a:buChar char="•"/>
            </a:pPr>
            <a:r>
              <a:rPr b="0" i="0" lang="en-US" sz="1200" u="none" cap="none" strike="noStrike">
                <a:solidFill>
                  <a:srgbClr val="000000"/>
                </a:solidFill>
                <a:latin typeface="Nunito"/>
                <a:ea typeface="Nunito"/>
                <a:cs typeface="Nunito"/>
                <a:sym typeface="Nunito"/>
              </a:rPr>
              <a:t>No cellular connectivity</a:t>
            </a:r>
            <a:endParaRPr b="0" i="0" sz="1200" u="none" cap="none" strike="noStrike">
              <a:solidFill>
                <a:srgbClr val="000000"/>
              </a:solidFill>
              <a:latin typeface="Nunito"/>
              <a:ea typeface="Nunito"/>
              <a:cs typeface="Nunito"/>
              <a:sym typeface="Nunito"/>
            </a:endParaRPr>
          </a:p>
          <a:p>
            <a:pPr indent="-285750" lvl="0" marL="285750" marR="0" rtl="0" algn="l">
              <a:lnSpc>
                <a:spcPct val="90000"/>
              </a:lnSpc>
              <a:spcBef>
                <a:spcPts val="500"/>
              </a:spcBef>
              <a:spcAft>
                <a:spcPts val="0"/>
              </a:spcAft>
              <a:buClr>
                <a:srgbClr val="000000"/>
              </a:buClr>
              <a:buSzPts val="1700"/>
              <a:buFont typeface="Arial"/>
              <a:buChar char="•"/>
            </a:pPr>
            <a:r>
              <a:rPr b="0" i="0" lang="en-US" sz="1200" u="none" cap="none" strike="noStrike">
                <a:solidFill>
                  <a:srgbClr val="000000"/>
                </a:solidFill>
                <a:latin typeface="Nunito"/>
                <a:ea typeface="Nunito"/>
                <a:cs typeface="Nunito"/>
                <a:sym typeface="Nunito"/>
              </a:rPr>
              <a:t>Validator not powering on</a:t>
            </a:r>
            <a:endParaRPr b="0" i="0" sz="1200" u="none" cap="none" strike="noStrike">
              <a:solidFill>
                <a:srgbClr val="000000"/>
              </a:solidFill>
              <a:latin typeface="Nunito"/>
              <a:ea typeface="Nunito"/>
              <a:cs typeface="Nunito"/>
              <a:sym typeface="Nunito"/>
            </a:endParaRPr>
          </a:p>
          <a:p>
            <a:pPr indent="-285750" lvl="0" marL="285750" marR="0" rtl="0" algn="l">
              <a:lnSpc>
                <a:spcPct val="90000"/>
              </a:lnSpc>
              <a:spcBef>
                <a:spcPts val="500"/>
              </a:spcBef>
              <a:spcAft>
                <a:spcPts val="0"/>
              </a:spcAft>
              <a:buClr>
                <a:srgbClr val="000000"/>
              </a:buClr>
              <a:buSzPts val="1700"/>
              <a:buFont typeface="Arial"/>
              <a:buChar char="•"/>
            </a:pPr>
            <a:r>
              <a:rPr b="0" i="0" lang="en-US" sz="1200" u="none" cap="none" strike="noStrike">
                <a:solidFill>
                  <a:srgbClr val="000000"/>
                </a:solidFill>
                <a:latin typeface="Nunito"/>
                <a:ea typeface="Nunito"/>
                <a:cs typeface="Nunito"/>
                <a:sym typeface="Nunito"/>
              </a:rPr>
              <a:t>Validator not going into service</a:t>
            </a:r>
            <a:endParaRPr b="0" i="0" sz="1200" u="none" cap="none" strike="noStrike">
              <a:solidFill>
                <a:srgbClr val="000000"/>
              </a:solidFill>
              <a:latin typeface="Nunito"/>
              <a:ea typeface="Nunito"/>
              <a:cs typeface="Nunito"/>
              <a:sym typeface="Nunito"/>
            </a:endParaRPr>
          </a:p>
          <a:p>
            <a:pPr indent="0" lvl="0" marL="0" marR="0" rtl="0" algn="l">
              <a:lnSpc>
                <a:spcPct val="90000"/>
              </a:lnSpc>
              <a:spcBef>
                <a:spcPts val="500"/>
              </a:spcBef>
              <a:spcAft>
                <a:spcPts val="0"/>
              </a:spcAft>
              <a:buNone/>
            </a:pPr>
            <a:r>
              <a:rPr b="1" i="0" lang="en-US" sz="1200" u="none" cap="none" strike="noStrike">
                <a:solidFill>
                  <a:srgbClr val="000000"/>
                </a:solidFill>
                <a:latin typeface="Nunito"/>
                <a:ea typeface="Nunito"/>
                <a:cs typeface="Nunito"/>
                <a:sym typeface="Nunito"/>
              </a:rPr>
              <a:t>Possible device software issues:</a:t>
            </a:r>
            <a:endParaRPr b="1" i="0" sz="1200" u="none" cap="none" strike="noStrike">
              <a:solidFill>
                <a:srgbClr val="000000"/>
              </a:solidFill>
              <a:latin typeface="Nunito"/>
              <a:ea typeface="Nunito"/>
              <a:cs typeface="Nunito"/>
              <a:sym typeface="Nunito"/>
            </a:endParaRPr>
          </a:p>
          <a:p>
            <a:pPr indent="-285750" lvl="0" marL="285750" marR="0" rtl="0" algn="l">
              <a:lnSpc>
                <a:spcPct val="90000"/>
              </a:lnSpc>
              <a:spcBef>
                <a:spcPts val="500"/>
              </a:spcBef>
              <a:spcAft>
                <a:spcPts val="0"/>
              </a:spcAft>
              <a:buClr>
                <a:srgbClr val="000000"/>
              </a:buClr>
              <a:buSzPts val="1700"/>
              <a:buFont typeface="Arial"/>
              <a:buChar char="•"/>
            </a:pPr>
            <a:r>
              <a:rPr b="0" i="0" lang="en-US" sz="1200" u="none" cap="none" strike="noStrike">
                <a:solidFill>
                  <a:srgbClr val="000000"/>
                </a:solidFill>
                <a:latin typeface="Nunito"/>
                <a:ea typeface="Nunito"/>
                <a:cs typeface="Nunito"/>
                <a:sym typeface="Nunito"/>
              </a:rPr>
              <a:t>Software freeze</a:t>
            </a:r>
            <a:endParaRPr b="0" i="0" sz="1200" u="none" cap="none" strike="noStrike">
              <a:solidFill>
                <a:srgbClr val="000000"/>
              </a:solidFill>
              <a:latin typeface="Nunito"/>
              <a:ea typeface="Nunito"/>
              <a:cs typeface="Nunito"/>
              <a:sym typeface="Nunito"/>
            </a:endParaRPr>
          </a:p>
          <a:p>
            <a:pPr indent="-285750" lvl="0" marL="285750" marR="0" rtl="0" algn="l">
              <a:lnSpc>
                <a:spcPct val="90000"/>
              </a:lnSpc>
              <a:spcBef>
                <a:spcPts val="500"/>
              </a:spcBef>
              <a:spcAft>
                <a:spcPts val="0"/>
              </a:spcAft>
              <a:buClr>
                <a:srgbClr val="000000"/>
              </a:buClr>
              <a:buSzPts val="1700"/>
              <a:buFont typeface="Arial"/>
              <a:buChar char="•"/>
            </a:pPr>
            <a:r>
              <a:rPr b="0" i="0" lang="en-US" sz="1200" u="none" cap="none" strike="noStrike">
                <a:solidFill>
                  <a:srgbClr val="000000"/>
                </a:solidFill>
                <a:latin typeface="Nunito"/>
                <a:ea typeface="Nunito"/>
                <a:cs typeface="Nunito"/>
                <a:sym typeface="Nunito"/>
              </a:rPr>
              <a:t>Unexpected error message</a:t>
            </a:r>
            <a:endParaRPr b="0" i="0" sz="1200" u="none" cap="none" strike="noStrike">
              <a:solidFill>
                <a:srgbClr val="000000"/>
              </a:solidFill>
              <a:latin typeface="Nunito"/>
              <a:ea typeface="Nunito"/>
              <a:cs typeface="Nunito"/>
              <a:sym typeface="Nunito"/>
            </a:endParaRPr>
          </a:p>
          <a:p>
            <a:pPr indent="-285750" lvl="0" marL="285750" marR="0" rtl="0" algn="l">
              <a:lnSpc>
                <a:spcPct val="90000"/>
              </a:lnSpc>
              <a:spcBef>
                <a:spcPts val="500"/>
              </a:spcBef>
              <a:spcAft>
                <a:spcPts val="0"/>
              </a:spcAft>
              <a:buClr>
                <a:srgbClr val="000000"/>
              </a:buClr>
              <a:buSzPts val="1700"/>
              <a:buFont typeface="Arial"/>
              <a:buChar char="•"/>
            </a:pPr>
            <a:r>
              <a:rPr b="0" i="0" lang="en-US" sz="1200" u="none" cap="none" strike="noStrike">
                <a:solidFill>
                  <a:srgbClr val="000000"/>
                </a:solidFill>
                <a:latin typeface="Nunito"/>
                <a:ea typeface="Nunito"/>
                <a:cs typeface="Nunito"/>
                <a:sym typeface="Nunito"/>
              </a:rPr>
              <a:t>Status icons indicate issue with communications</a:t>
            </a:r>
            <a:endParaRPr b="0" i="0" sz="1200" u="none" cap="none" strike="noStrike">
              <a:solidFill>
                <a:srgbClr val="000000"/>
              </a:solidFill>
              <a:latin typeface="Nunito"/>
              <a:ea typeface="Nunito"/>
              <a:cs typeface="Nunito"/>
              <a:sym typeface="Nunito"/>
            </a:endParaRPr>
          </a:p>
          <a:p>
            <a:pPr indent="-285750" lvl="0" marL="285750" marR="0" rtl="0" algn="l">
              <a:lnSpc>
                <a:spcPct val="90000"/>
              </a:lnSpc>
              <a:spcBef>
                <a:spcPts val="500"/>
              </a:spcBef>
              <a:spcAft>
                <a:spcPts val="0"/>
              </a:spcAft>
              <a:buClr>
                <a:srgbClr val="000000"/>
              </a:buClr>
              <a:buSzPts val="1700"/>
              <a:buFont typeface="Arial"/>
              <a:buChar char="•"/>
            </a:pPr>
            <a:r>
              <a:rPr b="0" i="0" lang="en-US" sz="1200" u="none" cap="none" strike="noStrike">
                <a:solidFill>
                  <a:srgbClr val="000000"/>
                </a:solidFill>
                <a:latin typeface="Nunito"/>
                <a:ea typeface="Nunito"/>
                <a:cs typeface="Nunito"/>
                <a:sym typeface="Nunito"/>
              </a:rPr>
              <a:t>Unsynchronized device information between vendor portal and validators (e.g.: portal shows device is working, device shows otherwise)</a:t>
            </a:r>
            <a:endParaRPr b="0" i="0" sz="1200" u="none" cap="none" strike="noStrike">
              <a:solidFill>
                <a:srgbClr val="000000"/>
              </a:solidFill>
              <a:latin typeface="Nunito"/>
              <a:ea typeface="Nunito"/>
              <a:cs typeface="Nunito"/>
              <a:sym typeface="Nunito"/>
            </a:endParaRPr>
          </a:p>
          <a:p>
            <a:pPr indent="-285750" lvl="0" marL="285750" marR="0" rtl="0" algn="l">
              <a:lnSpc>
                <a:spcPct val="90000"/>
              </a:lnSpc>
              <a:spcBef>
                <a:spcPts val="500"/>
              </a:spcBef>
              <a:spcAft>
                <a:spcPts val="0"/>
              </a:spcAft>
              <a:buClr>
                <a:srgbClr val="000000"/>
              </a:buClr>
              <a:buSzPts val="1700"/>
              <a:buFont typeface="Arial"/>
              <a:buChar char="•"/>
            </a:pPr>
            <a:r>
              <a:rPr b="0" i="0" lang="en-US" sz="1200" u="none" cap="none" strike="noStrike">
                <a:solidFill>
                  <a:srgbClr val="000000"/>
                </a:solidFill>
                <a:latin typeface="Nunito"/>
                <a:ea typeface="Nunito"/>
                <a:cs typeface="Nunito"/>
                <a:sym typeface="Nunito"/>
              </a:rPr>
              <a:t>Transactions are not being transmitted to the transit processor.</a:t>
            </a:r>
            <a:endParaRPr b="0" i="0" sz="1200" u="none" cap="none" strike="noStrike">
              <a:solidFill>
                <a:srgbClr val="000000"/>
              </a:solidFill>
              <a:latin typeface="Arial"/>
              <a:ea typeface="Arial"/>
              <a:cs typeface="Arial"/>
              <a:sym typeface="Arial"/>
            </a:endParaRPr>
          </a:p>
          <a:p>
            <a:pPr indent="0" lvl="0" marL="0" marR="0" rtl="0" algn="l">
              <a:lnSpc>
                <a:spcPct val="90000"/>
              </a:lnSpc>
              <a:spcBef>
                <a:spcPts val="500"/>
              </a:spcBef>
              <a:spcAft>
                <a:spcPts val="0"/>
              </a:spcAft>
              <a:buNone/>
            </a:pPr>
            <a:r>
              <a:t/>
            </a:r>
            <a:endParaRPr b="0" i="0" sz="1600" u="none" cap="none" strike="noStrike">
              <a:solidFill>
                <a:srgbClr val="000000"/>
              </a:solidFill>
              <a:latin typeface="Nunito"/>
              <a:ea typeface="Nunito"/>
              <a:cs typeface="Nunito"/>
              <a:sym typeface="Nunito"/>
            </a:endParaRPr>
          </a:p>
        </p:txBody>
      </p:sp>
      <p:sp>
        <p:nvSpPr>
          <p:cNvPr id="92" name="Google Shape;92;p6"/>
          <p:cNvSpPr txBox="1"/>
          <p:nvPr/>
        </p:nvSpPr>
        <p:spPr>
          <a:xfrm>
            <a:off x="5133743" y="2293559"/>
            <a:ext cx="2597424" cy="369302"/>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1" i="0" lang="en-US" sz="1200" u="none" cap="none" strike="noStrike">
                <a:solidFill>
                  <a:srgbClr val="000000"/>
                </a:solidFill>
                <a:latin typeface="Raleway"/>
                <a:ea typeface="Raleway"/>
                <a:cs typeface="Raleway"/>
                <a:sym typeface="Raleway"/>
              </a:rPr>
              <a:t>FARE CALCULATION SOFTWARE</a:t>
            </a:r>
            <a:endParaRPr b="1" i="0" sz="1200" u="none" cap="none" strike="noStrike">
              <a:solidFill>
                <a:srgbClr val="000000"/>
              </a:solidFill>
              <a:latin typeface="Raleway"/>
              <a:ea typeface="Raleway"/>
              <a:cs typeface="Raleway"/>
              <a:sym typeface="Raleway"/>
            </a:endParaRPr>
          </a:p>
        </p:txBody>
      </p:sp>
      <p:sp>
        <p:nvSpPr>
          <p:cNvPr id="93" name="Google Shape;93;p6"/>
          <p:cNvSpPr txBox="1"/>
          <p:nvPr/>
        </p:nvSpPr>
        <p:spPr>
          <a:xfrm>
            <a:off x="9247931" y="2286333"/>
            <a:ext cx="1898469" cy="369302"/>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1" i="0" lang="en-US" sz="1200" u="none" cap="none" strike="noStrike">
                <a:solidFill>
                  <a:srgbClr val="000000"/>
                </a:solidFill>
                <a:latin typeface="Raleway"/>
                <a:ea typeface="Raleway"/>
                <a:cs typeface="Raleway"/>
                <a:sym typeface="Raleway"/>
              </a:rPr>
              <a:t>PAYMENT PROCESSOR</a:t>
            </a:r>
            <a:endParaRPr b="1" i="0" sz="1200" u="none" cap="none" strike="noStrike">
              <a:solidFill>
                <a:srgbClr val="000000"/>
              </a:solidFill>
              <a:latin typeface="Raleway"/>
              <a:ea typeface="Raleway"/>
              <a:cs typeface="Raleway"/>
              <a:sym typeface="Raleway"/>
            </a:endParaRPr>
          </a:p>
        </p:txBody>
      </p:sp>
      <p:pic>
        <p:nvPicPr>
          <p:cNvPr id="94" name="Google Shape;94;p6"/>
          <p:cNvPicPr preferRelativeResize="0"/>
          <p:nvPr/>
        </p:nvPicPr>
        <p:blipFill rotWithShape="1">
          <a:blip r:embed="rId3">
            <a:alphaModFix/>
          </a:blip>
          <a:srcRect b="0" l="0" r="0" t="0"/>
          <a:stretch/>
        </p:blipFill>
        <p:spPr>
          <a:xfrm>
            <a:off x="4597573" y="2229713"/>
            <a:ext cx="536170" cy="482543"/>
          </a:xfrm>
          <a:prstGeom prst="rect">
            <a:avLst/>
          </a:prstGeom>
          <a:noFill/>
          <a:ln>
            <a:noFill/>
          </a:ln>
        </p:spPr>
      </p:pic>
      <p:pic>
        <p:nvPicPr>
          <p:cNvPr id="95" name="Google Shape;95;p6"/>
          <p:cNvPicPr preferRelativeResize="0"/>
          <p:nvPr/>
        </p:nvPicPr>
        <p:blipFill rotWithShape="1">
          <a:blip r:embed="rId4">
            <a:alphaModFix/>
          </a:blip>
          <a:srcRect b="0" l="0" r="0" t="0"/>
          <a:stretch/>
        </p:blipFill>
        <p:spPr>
          <a:xfrm>
            <a:off x="8576896" y="2165884"/>
            <a:ext cx="491773" cy="481331"/>
          </a:xfrm>
          <a:prstGeom prst="rect">
            <a:avLst/>
          </a:prstGeom>
          <a:noFill/>
          <a:ln>
            <a:noFill/>
          </a:ln>
        </p:spPr>
      </p:pic>
      <p:pic>
        <p:nvPicPr>
          <p:cNvPr id="96" name="Google Shape;96;p6"/>
          <p:cNvPicPr preferRelativeResize="0"/>
          <p:nvPr/>
        </p:nvPicPr>
        <p:blipFill rotWithShape="1">
          <a:blip r:embed="rId5">
            <a:alphaModFix/>
          </a:blip>
          <a:srcRect b="0" l="0" r="0" t="0"/>
          <a:stretch/>
        </p:blipFill>
        <p:spPr>
          <a:xfrm>
            <a:off x="821791" y="2192846"/>
            <a:ext cx="417547" cy="556279"/>
          </a:xfrm>
          <a:prstGeom prst="rect">
            <a:avLst/>
          </a:prstGeom>
          <a:noFill/>
          <a:ln>
            <a:noFill/>
          </a:ln>
        </p:spPr>
      </p:pic>
      <p:sp>
        <p:nvSpPr>
          <p:cNvPr id="97" name="Google Shape;97;p6"/>
          <p:cNvSpPr txBox="1"/>
          <p:nvPr>
            <p:ph type="title"/>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None/>
            </a:pPr>
            <a:r>
              <a:rPr lang="en-US"/>
              <a:t>Common issues to troubleshoot</a:t>
            </a:r>
            <a:endParaRPr/>
          </a:p>
        </p:txBody>
      </p:sp>
      <p:sp>
        <p:nvSpPr>
          <p:cNvPr id="98" name="Google Shape;98;p6"/>
          <p:cNvSpPr txBox="1"/>
          <p:nvPr/>
        </p:nvSpPr>
        <p:spPr>
          <a:xfrm>
            <a:off x="4447065" y="2924196"/>
            <a:ext cx="3206760" cy="2700294"/>
          </a:xfrm>
          <a:prstGeom prst="rect">
            <a:avLst/>
          </a:prstGeom>
          <a:noFill/>
          <a:ln>
            <a:noFill/>
          </a:ln>
        </p:spPr>
        <p:txBody>
          <a:bodyPr anchorCtr="0" anchor="t" bIns="91425" lIns="91425" spcFirstLastPara="1" rIns="91425" wrap="square" tIns="91425">
            <a:noAutofit/>
          </a:bodyPr>
          <a:lstStyle/>
          <a:p>
            <a:pPr indent="-285750" lvl="0" marL="285750" marR="0" rtl="0" algn="l">
              <a:lnSpc>
                <a:spcPct val="90000"/>
              </a:lnSpc>
              <a:spcBef>
                <a:spcPts val="500"/>
              </a:spcBef>
              <a:spcAft>
                <a:spcPts val="0"/>
              </a:spcAft>
              <a:buClr>
                <a:srgbClr val="000000"/>
              </a:buClr>
              <a:buSzPts val="1700"/>
              <a:buFont typeface="Arial"/>
              <a:buChar char="•"/>
            </a:pPr>
            <a:r>
              <a:rPr b="0" i="0" lang="en-US" sz="1400" u="none" cap="none" strike="noStrike">
                <a:solidFill>
                  <a:srgbClr val="000000"/>
                </a:solidFill>
                <a:latin typeface="Nunito"/>
                <a:ea typeface="Nunito"/>
                <a:cs typeface="Nunito"/>
                <a:sym typeface="Nunito"/>
              </a:rPr>
              <a:t>Issues with the customer portal</a:t>
            </a:r>
            <a:endParaRPr/>
          </a:p>
          <a:p>
            <a:pPr indent="-285750" lvl="0" marL="285750" marR="0" rtl="0" algn="l">
              <a:lnSpc>
                <a:spcPct val="90000"/>
              </a:lnSpc>
              <a:spcBef>
                <a:spcPts val="500"/>
              </a:spcBef>
              <a:spcAft>
                <a:spcPts val="0"/>
              </a:spcAft>
              <a:buClr>
                <a:srgbClr val="000000"/>
              </a:buClr>
              <a:buSzPts val="1700"/>
              <a:buFont typeface="Arial"/>
              <a:buChar char="•"/>
            </a:pPr>
            <a:r>
              <a:rPr b="0" i="0" lang="en-US" sz="1400" u="none" cap="none" strike="noStrike">
                <a:solidFill>
                  <a:srgbClr val="000000"/>
                </a:solidFill>
                <a:latin typeface="Nunito"/>
                <a:ea typeface="Nunito"/>
                <a:cs typeface="Nunito"/>
                <a:sym typeface="Nunito"/>
              </a:rPr>
              <a:t>Trouble accessing or interpreting the merchant portal</a:t>
            </a:r>
            <a:endParaRPr b="0" i="0" sz="1400" u="none" cap="none" strike="noStrike">
              <a:solidFill>
                <a:srgbClr val="000000"/>
              </a:solidFill>
              <a:latin typeface="Nunito"/>
              <a:ea typeface="Nunito"/>
              <a:cs typeface="Nunito"/>
              <a:sym typeface="Nunito"/>
            </a:endParaRPr>
          </a:p>
          <a:p>
            <a:pPr indent="-285750" lvl="0" marL="285750" marR="0" rtl="0" algn="l">
              <a:lnSpc>
                <a:spcPct val="90000"/>
              </a:lnSpc>
              <a:spcBef>
                <a:spcPts val="500"/>
              </a:spcBef>
              <a:spcAft>
                <a:spcPts val="0"/>
              </a:spcAft>
              <a:buClr>
                <a:srgbClr val="000000"/>
              </a:buClr>
              <a:buSzPts val="1700"/>
              <a:buFont typeface="Arial"/>
              <a:buChar char="•"/>
            </a:pPr>
            <a:r>
              <a:rPr b="0" i="0" lang="en-US" sz="1400" u="none" cap="none" strike="noStrike">
                <a:solidFill>
                  <a:srgbClr val="000000"/>
                </a:solidFill>
                <a:latin typeface="Nunito"/>
                <a:ea typeface="Nunito"/>
                <a:cs typeface="Nunito"/>
                <a:sym typeface="Nunito"/>
              </a:rPr>
              <a:t>Missing transactions</a:t>
            </a:r>
            <a:endParaRPr/>
          </a:p>
          <a:p>
            <a:pPr indent="-285750" lvl="0" marL="285750" marR="0" rtl="0" algn="l">
              <a:lnSpc>
                <a:spcPct val="90000"/>
              </a:lnSpc>
              <a:spcBef>
                <a:spcPts val="500"/>
              </a:spcBef>
              <a:spcAft>
                <a:spcPts val="0"/>
              </a:spcAft>
              <a:buClr>
                <a:srgbClr val="000000"/>
              </a:buClr>
              <a:buSzPts val="1700"/>
              <a:buFont typeface="Arial"/>
              <a:buChar char="•"/>
            </a:pPr>
            <a:r>
              <a:rPr b="0" i="0" lang="en-US" sz="1400" u="none" cap="none" strike="noStrike">
                <a:solidFill>
                  <a:srgbClr val="000000"/>
                </a:solidFill>
                <a:latin typeface="Nunito"/>
                <a:ea typeface="Nunito"/>
                <a:cs typeface="Nunito"/>
                <a:sym typeface="Nunito"/>
              </a:rPr>
              <a:t>Issues with debt recovery</a:t>
            </a:r>
            <a:endParaRPr/>
          </a:p>
          <a:p>
            <a:pPr indent="-285750" lvl="0" marL="285750" marR="0" rtl="0" algn="l">
              <a:lnSpc>
                <a:spcPct val="90000"/>
              </a:lnSpc>
              <a:spcBef>
                <a:spcPts val="500"/>
              </a:spcBef>
              <a:spcAft>
                <a:spcPts val="0"/>
              </a:spcAft>
              <a:buClr>
                <a:srgbClr val="000000"/>
              </a:buClr>
              <a:buSzPts val="1700"/>
              <a:buFont typeface="Arial"/>
              <a:buChar char="•"/>
            </a:pPr>
            <a:r>
              <a:rPr b="0" i="0" lang="en-US" sz="1400" u="none" cap="none" strike="noStrike">
                <a:solidFill>
                  <a:srgbClr val="000000"/>
                </a:solidFill>
                <a:latin typeface="Nunito"/>
                <a:ea typeface="Nunito"/>
                <a:cs typeface="Nunito"/>
                <a:sym typeface="Nunito"/>
              </a:rPr>
              <a:t>Issues with settlement to the payment processor</a:t>
            </a:r>
            <a:endParaRPr/>
          </a:p>
          <a:p>
            <a:pPr indent="-285750" lvl="0" marL="285750" marR="0" rtl="0" algn="l">
              <a:lnSpc>
                <a:spcPct val="90000"/>
              </a:lnSpc>
              <a:spcBef>
                <a:spcPts val="500"/>
              </a:spcBef>
              <a:spcAft>
                <a:spcPts val="0"/>
              </a:spcAft>
              <a:buClr>
                <a:srgbClr val="000000"/>
              </a:buClr>
              <a:buSzPts val="1700"/>
              <a:buFont typeface="Arial"/>
              <a:buChar char="•"/>
            </a:pPr>
            <a:r>
              <a:rPr b="0" i="0" lang="en-US" sz="1400" u="none" cap="none" strike="noStrike">
                <a:solidFill>
                  <a:srgbClr val="000000"/>
                </a:solidFill>
                <a:latin typeface="Nunito"/>
                <a:ea typeface="Nunito"/>
                <a:cs typeface="Nunito"/>
                <a:sym typeface="Nunito"/>
              </a:rPr>
              <a:t>Inaccurate fare calculation or capping</a:t>
            </a:r>
            <a:endParaRPr b="0" i="0" sz="1400" u="none" cap="none" strike="noStrike">
              <a:solidFill>
                <a:srgbClr val="000000"/>
              </a:solidFill>
              <a:latin typeface="Nunito"/>
              <a:ea typeface="Nunito"/>
              <a:cs typeface="Nunito"/>
              <a:sym typeface="Nunito"/>
            </a:endParaRPr>
          </a:p>
        </p:txBody>
      </p:sp>
      <p:sp>
        <p:nvSpPr>
          <p:cNvPr id="99" name="Google Shape;99;p6"/>
          <p:cNvSpPr txBox="1"/>
          <p:nvPr/>
        </p:nvSpPr>
        <p:spPr>
          <a:xfrm>
            <a:off x="8250877" y="2882688"/>
            <a:ext cx="3225498" cy="2700294"/>
          </a:xfrm>
          <a:prstGeom prst="rect">
            <a:avLst/>
          </a:prstGeom>
          <a:noFill/>
          <a:ln>
            <a:noFill/>
          </a:ln>
        </p:spPr>
        <p:txBody>
          <a:bodyPr anchorCtr="0" anchor="t" bIns="91425" lIns="91425" spcFirstLastPara="1" rIns="91425" wrap="square" tIns="91425">
            <a:noAutofit/>
          </a:bodyPr>
          <a:lstStyle/>
          <a:p>
            <a:pPr indent="-285750" lvl="0" marL="285750" marR="0" rtl="0" algn="l">
              <a:lnSpc>
                <a:spcPct val="90000"/>
              </a:lnSpc>
              <a:spcBef>
                <a:spcPts val="500"/>
              </a:spcBef>
              <a:spcAft>
                <a:spcPts val="0"/>
              </a:spcAft>
              <a:buClr>
                <a:srgbClr val="000000"/>
              </a:buClr>
              <a:buSzPts val="1700"/>
              <a:buFont typeface="Arial"/>
              <a:buChar char="•"/>
            </a:pPr>
            <a:r>
              <a:rPr b="0" i="0" lang="en-US" sz="1400" u="none" cap="none" strike="noStrike">
                <a:solidFill>
                  <a:srgbClr val="000000"/>
                </a:solidFill>
                <a:latin typeface="Nunito"/>
                <a:ea typeface="Nunito"/>
                <a:cs typeface="Nunito"/>
                <a:sym typeface="Nunito"/>
              </a:rPr>
              <a:t>Questions about onboarding</a:t>
            </a:r>
            <a:endParaRPr/>
          </a:p>
          <a:p>
            <a:pPr indent="-285750" lvl="0" marL="285750" marR="0" rtl="0" algn="l">
              <a:lnSpc>
                <a:spcPct val="90000"/>
              </a:lnSpc>
              <a:spcBef>
                <a:spcPts val="500"/>
              </a:spcBef>
              <a:spcAft>
                <a:spcPts val="0"/>
              </a:spcAft>
              <a:buClr>
                <a:srgbClr val="000000"/>
              </a:buClr>
              <a:buSzPts val="1700"/>
              <a:buFont typeface="Arial"/>
              <a:buChar char="•"/>
            </a:pPr>
            <a:r>
              <a:rPr b="0" i="0" lang="en-US" sz="1400" u="none" cap="none" strike="noStrike">
                <a:solidFill>
                  <a:srgbClr val="000000"/>
                </a:solidFill>
                <a:latin typeface="Nunito"/>
                <a:ea typeface="Nunito"/>
                <a:cs typeface="Nunito"/>
                <a:sym typeface="Nunito"/>
              </a:rPr>
              <a:t>Settlement issues (differences in the settled value and value expected from the merchant)</a:t>
            </a:r>
            <a:endParaRPr/>
          </a:p>
          <a:p>
            <a:pPr indent="-285750" lvl="0" marL="285750" marR="0" rtl="0" algn="l">
              <a:lnSpc>
                <a:spcPct val="90000"/>
              </a:lnSpc>
              <a:spcBef>
                <a:spcPts val="500"/>
              </a:spcBef>
              <a:spcAft>
                <a:spcPts val="0"/>
              </a:spcAft>
              <a:buClr>
                <a:srgbClr val="000000"/>
              </a:buClr>
              <a:buSzPts val="1700"/>
              <a:buFont typeface="Arial"/>
              <a:buChar char="•"/>
            </a:pPr>
            <a:r>
              <a:rPr b="0" i="0" lang="en-US" sz="1400" u="none" cap="none" strike="noStrike">
                <a:solidFill>
                  <a:srgbClr val="000000"/>
                </a:solidFill>
                <a:latin typeface="Nunito"/>
                <a:ea typeface="Nunito"/>
                <a:cs typeface="Nunito"/>
                <a:sym typeface="Nunito"/>
              </a:rPr>
              <a:t>Information regarding transaction volumes</a:t>
            </a:r>
            <a:endParaRPr/>
          </a:p>
          <a:p>
            <a:pPr indent="-285750" lvl="0" marL="285750" marR="0" rtl="0" algn="l">
              <a:lnSpc>
                <a:spcPct val="90000"/>
              </a:lnSpc>
              <a:spcBef>
                <a:spcPts val="500"/>
              </a:spcBef>
              <a:spcAft>
                <a:spcPts val="0"/>
              </a:spcAft>
              <a:buClr>
                <a:srgbClr val="000000"/>
              </a:buClr>
              <a:buSzPts val="1700"/>
              <a:buFont typeface="Arial"/>
              <a:buChar char="•"/>
            </a:pPr>
            <a:r>
              <a:rPr b="0" i="0" lang="en-US" sz="1400" u="none" cap="none" strike="noStrike">
                <a:solidFill>
                  <a:srgbClr val="000000"/>
                </a:solidFill>
                <a:latin typeface="Nunito"/>
                <a:ea typeface="Nunito"/>
                <a:cs typeface="Nunito"/>
                <a:sym typeface="Nunito"/>
              </a:rPr>
              <a:t>Information regarding specific transactions (card number, value, hour, etc.)</a:t>
            </a:r>
            <a:endParaRPr/>
          </a:p>
          <a:p>
            <a:pPr indent="-285750" lvl="0" marL="285750" marR="0" rtl="0" algn="l">
              <a:lnSpc>
                <a:spcPct val="90000"/>
              </a:lnSpc>
              <a:spcBef>
                <a:spcPts val="500"/>
              </a:spcBef>
              <a:spcAft>
                <a:spcPts val="0"/>
              </a:spcAft>
              <a:buClr>
                <a:srgbClr val="000000"/>
              </a:buClr>
              <a:buSzPts val="1700"/>
              <a:buFont typeface="Arial"/>
              <a:buChar char="•"/>
            </a:pPr>
            <a:r>
              <a:rPr b="0" i="0" lang="en-US" sz="1400" u="none" cap="none" strike="noStrike">
                <a:solidFill>
                  <a:srgbClr val="000000"/>
                </a:solidFill>
                <a:latin typeface="Nunito"/>
                <a:ea typeface="Nunito"/>
                <a:cs typeface="Nunito"/>
                <a:sym typeface="Nunito"/>
              </a:rPr>
              <a:t>Other issues regarding acquiring services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7"/>
          <p:cNvSpPr txBox="1"/>
          <p:nvPr>
            <p:ph type="title"/>
          </p:nvPr>
        </p:nvSpPr>
        <p:spPr>
          <a:xfrm>
            <a:off x="831850" y="1296783"/>
            <a:ext cx="7825453" cy="2852737"/>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rgbClr val="136C97"/>
              </a:buClr>
              <a:buSzPts val="6000"/>
              <a:buFont typeface="Verdana"/>
              <a:buNone/>
            </a:pPr>
            <a:r>
              <a:rPr lang="en-US"/>
              <a:t>Devices</a:t>
            </a:r>
            <a:endParaRPr/>
          </a:p>
        </p:txBody>
      </p:sp>
      <p:sp>
        <p:nvSpPr>
          <p:cNvPr id="105" name="Google Shape;105;p7"/>
          <p:cNvSpPr txBox="1"/>
          <p:nvPr>
            <p:ph idx="1" type="body"/>
          </p:nvPr>
        </p:nvSpPr>
        <p:spPr>
          <a:xfrm>
            <a:off x="831850" y="4176508"/>
            <a:ext cx="7825453" cy="1500187"/>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400"/>
              <a:buNone/>
            </a:pPr>
            <a:r>
              <a:rPr lang="en-US"/>
              <a:t>Escalation process, contacts and performance measures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8"/>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Support flow chart</a:t>
            </a:r>
            <a:endParaRPr b="1" i="0" sz="3600" u="none" cap="none" strike="noStrike">
              <a:solidFill>
                <a:srgbClr val="136C97"/>
              </a:solidFill>
              <a:latin typeface="Verdana"/>
              <a:ea typeface="Verdana"/>
              <a:cs typeface="Verdana"/>
              <a:sym typeface="Verdana"/>
            </a:endParaRPr>
          </a:p>
        </p:txBody>
      </p:sp>
      <p:sp>
        <p:nvSpPr>
          <p:cNvPr id="111" name="Google Shape;111;p8"/>
          <p:cNvSpPr txBox="1"/>
          <p:nvPr>
            <p:ph idx="1" type="body"/>
          </p:nvPr>
        </p:nvSpPr>
        <p:spPr>
          <a:xfrm>
            <a:off x="495299" y="1543051"/>
            <a:ext cx="8834439" cy="1722663"/>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8BBAC9"/>
              </a:buClr>
              <a:buSzPts val="2400"/>
              <a:buNone/>
            </a:pPr>
            <a:r>
              <a:rPr lang="en-US">
                <a:highlight>
                  <a:srgbClr val="FFFF00"/>
                </a:highlight>
              </a:rPr>
              <a:t>To be requested from vendor</a:t>
            </a:r>
            <a:endParaRPr>
              <a:highlight>
                <a:srgbClr val="FFFF00"/>
              </a:highlight>
            </a:endParaRPr>
          </a:p>
          <a:p>
            <a:pPr indent="0" lvl="1" marL="0" rtl="0" algn="l">
              <a:lnSpc>
                <a:spcPct val="100000"/>
              </a:lnSpc>
              <a:spcBef>
                <a:spcPts val="1500"/>
              </a:spcBef>
              <a:spcAft>
                <a:spcPts val="0"/>
              </a:spcAft>
              <a:buClr>
                <a:schemeClr val="dk1"/>
              </a:buClr>
              <a:buSzPts val="2000"/>
              <a:buNone/>
            </a:pPr>
            <a:r>
              <a:rPr lang="en-US"/>
              <a:t>Should include indication of the vendor’s expectations of the transit agency, plus interactions/connections with vendor’s service desk and technical teams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9"/>
          <p:cNvSpPr txBox="1"/>
          <p:nvPr/>
        </p:nvSpPr>
        <p:spPr>
          <a:xfrm>
            <a:off x="550050" y="484201"/>
            <a:ext cx="11091900" cy="7410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b="1" i="0" lang="en-US" sz="3600" u="none" cap="none" strike="noStrike">
                <a:solidFill>
                  <a:srgbClr val="136C97"/>
                </a:solidFill>
                <a:latin typeface="Verdana"/>
                <a:ea typeface="Verdana"/>
                <a:cs typeface="Verdana"/>
                <a:sym typeface="Verdana"/>
              </a:rPr>
              <a:t>Response targets</a:t>
            </a:r>
            <a:endParaRPr b="1" i="0" sz="3600" u="none" cap="none" strike="noStrike">
              <a:solidFill>
                <a:srgbClr val="136C97"/>
              </a:solidFill>
              <a:latin typeface="Verdana"/>
              <a:ea typeface="Verdana"/>
              <a:cs typeface="Verdana"/>
              <a:sym typeface="Verdana"/>
            </a:endParaRPr>
          </a:p>
        </p:txBody>
      </p:sp>
      <p:sp>
        <p:nvSpPr>
          <p:cNvPr id="117" name="Google Shape;117;p9"/>
          <p:cNvSpPr txBox="1"/>
          <p:nvPr>
            <p:ph idx="1" type="body"/>
          </p:nvPr>
        </p:nvSpPr>
        <p:spPr>
          <a:xfrm>
            <a:off x="550050" y="1356285"/>
            <a:ext cx="8834439" cy="960482"/>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8BBAC9"/>
              </a:buClr>
              <a:buSzPts val="2400"/>
              <a:buNone/>
            </a:pPr>
            <a:r>
              <a:rPr lang="en-US">
                <a:highlight>
                  <a:srgbClr val="FFFF00"/>
                </a:highlight>
              </a:rPr>
              <a:t>To be requested from vendor</a:t>
            </a:r>
            <a:endParaRPr>
              <a:highlight>
                <a:srgbClr val="FFFF00"/>
              </a:highlight>
            </a:endParaRPr>
          </a:p>
          <a:p>
            <a:pPr indent="0" lvl="1" marL="0" rtl="0" algn="l">
              <a:lnSpc>
                <a:spcPct val="100000"/>
              </a:lnSpc>
              <a:spcBef>
                <a:spcPts val="1500"/>
              </a:spcBef>
              <a:spcAft>
                <a:spcPts val="0"/>
              </a:spcAft>
              <a:buClr>
                <a:schemeClr val="dk1"/>
              </a:buClr>
              <a:buSzPts val="2000"/>
              <a:buNone/>
            </a:pPr>
            <a:r>
              <a:rPr lang="en-US"/>
              <a:t>An indicative format is shown below</a:t>
            </a:r>
            <a:endParaRPr/>
          </a:p>
        </p:txBody>
      </p:sp>
      <p:graphicFrame>
        <p:nvGraphicFramePr>
          <p:cNvPr id="118" name="Google Shape;118;p9"/>
          <p:cNvGraphicFramePr/>
          <p:nvPr/>
        </p:nvGraphicFramePr>
        <p:xfrm>
          <a:off x="443047" y="2540577"/>
          <a:ext cx="3000000" cy="3000000"/>
        </p:xfrm>
        <a:graphic>
          <a:graphicData uri="http://schemas.openxmlformats.org/drawingml/2006/table">
            <a:tbl>
              <a:tblPr>
                <a:noFill/>
                <a:tableStyleId>{4B1C0DD2-AF02-408C-AC3D-92E822F33AB7}</a:tableStyleId>
              </a:tblPr>
              <a:tblGrid>
                <a:gridCol w="1195625"/>
                <a:gridCol w="4984200"/>
                <a:gridCol w="2050875"/>
              </a:tblGrid>
              <a:tr h="589850">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Urgency</a:t>
                      </a:r>
                      <a:endParaRPr b="1" i="0" sz="1100" u="none" cap="none" strike="noStrike">
                        <a:latin typeface="Verdana"/>
                        <a:ea typeface="Verdana"/>
                        <a:cs typeface="Verdana"/>
                        <a:sym typeface="Verdana"/>
                      </a:endParaRPr>
                    </a:p>
                  </a:txBody>
                  <a:tcPr marT="88600" marB="88600" marR="85050"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Description</a:t>
                      </a:r>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1270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Time to Respond</a:t>
                      </a:r>
                      <a:endParaRPr b="1" i="0" sz="1100" u="none" cap="none" strike="noStrike">
                        <a:latin typeface="Verdana"/>
                        <a:ea typeface="Verdana"/>
                        <a:cs typeface="Verdana"/>
                        <a:sym typeface="Verdana"/>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788525">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1 Critical</a:t>
                      </a:r>
                      <a:endParaRPr b="1" i="0" sz="1100" u="none" cap="none" strike="noStrike">
                        <a:latin typeface="Verdana"/>
                        <a:ea typeface="Verdana"/>
                        <a:cs typeface="Verdana"/>
                        <a:sym typeface="Verdana"/>
                      </a:endParaRPr>
                    </a:p>
                  </a:txBody>
                  <a:tcPr marT="88600" marB="88600" marR="62025"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Hardware and Software do not function at all or have such frequent and systematic interference that they cannot be used</a:t>
                      </a:r>
                      <a:endParaRPr b="0" i="0" sz="1100" u="none" cap="none" strike="noStrike">
                        <a:latin typeface="Verdana"/>
                        <a:ea typeface="Verdana"/>
                        <a:cs typeface="Verdana"/>
                        <a:sym typeface="Verdana"/>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Within 8 hours</a:t>
                      </a:r>
                      <a:endParaRPr b="0" i="0" sz="1100" u="none" cap="none" strike="noStrike">
                        <a:latin typeface="Verdana"/>
                        <a:ea typeface="Verdana"/>
                        <a:cs typeface="Verdana"/>
                        <a:sym typeface="Verdana"/>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987200">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2 High</a:t>
                      </a:r>
                      <a:endParaRPr b="1" i="0" sz="1100" u="none" cap="none" strike="noStrike">
                        <a:latin typeface="Verdana"/>
                        <a:ea typeface="Verdana"/>
                        <a:cs typeface="Verdana"/>
                        <a:sym typeface="Verdana"/>
                      </a:endParaRPr>
                    </a:p>
                  </a:txBody>
                  <a:tcPr marT="88600" marB="88600" marR="62025"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Hardware and Software have severe loss of functionality, but can still be used to a limited extent e.g. check in and check out can be performed</a:t>
                      </a:r>
                      <a:endParaRPr b="0" i="0" sz="1100" u="none" cap="none" strike="noStrike">
                        <a:latin typeface="Verdana"/>
                        <a:ea typeface="Verdana"/>
                        <a:cs typeface="Verdana"/>
                        <a:sym typeface="Verdana"/>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Within 1 Business Day</a:t>
                      </a:r>
                      <a:endParaRPr b="0" i="0" sz="1100" u="none" cap="none" strike="noStrike">
                        <a:latin typeface="Verdana"/>
                        <a:ea typeface="Verdana"/>
                        <a:cs typeface="Verdana"/>
                        <a:sym typeface="Verdana"/>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907350">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3 Medium</a:t>
                      </a:r>
                      <a:endParaRPr b="1" i="0" sz="1100" u="none" cap="none" strike="noStrike">
                        <a:latin typeface="Verdana"/>
                        <a:ea typeface="Verdana"/>
                        <a:cs typeface="Verdana"/>
                        <a:sym typeface="Verdana"/>
                      </a:endParaRPr>
                    </a:p>
                  </a:txBody>
                  <a:tcPr marT="88600" marB="88600" marR="62025"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Hardware and Software show minor shortcomings, but can be used normally (e.g. improvements can be put in subsequent Updates of the Software).</a:t>
                      </a:r>
                      <a:endParaRPr b="0" i="0" sz="1100" u="none" cap="none" strike="noStrike">
                        <a:latin typeface="Verdana"/>
                        <a:ea typeface="Verdana"/>
                        <a:cs typeface="Verdana"/>
                        <a:sym typeface="Verdana"/>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Within 5 Business Days</a:t>
                      </a:r>
                      <a:endParaRPr b="0" i="0" sz="1100" u="none" cap="none" strike="noStrike">
                        <a:latin typeface="Verdana"/>
                        <a:ea typeface="Verdana"/>
                        <a:cs typeface="Verdana"/>
                        <a:sym typeface="Verdana"/>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chemeClr val="lt1"/>
                    </a:solidFill>
                  </a:tcPr>
                </a:tc>
              </a:tr>
              <a:tr h="678750">
                <a:tc>
                  <a:txBody>
                    <a:bodyPr/>
                    <a:lstStyle/>
                    <a:p>
                      <a:pPr indent="0" lvl="0" marL="0" marR="0" rtl="0" algn="l">
                        <a:lnSpc>
                          <a:spcPct val="100000"/>
                        </a:lnSpc>
                        <a:spcBef>
                          <a:spcPts val="0"/>
                        </a:spcBef>
                        <a:spcAft>
                          <a:spcPts val="0"/>
                        </a:spcAft>
                        <a:buNone/>
                      </a:pPr>
                      <a:r>
                        <a:rPr b="1" i="0" lang="en-US" sz="1200" u="none" cap="none" strike="noStrike">
                          <a:solidFill>
                            <a:srgbClr val="394039"/>
                          </a:solidFill>
                          <a:latin typeface="Verdana"/>
                          <a:ea typeface="Verdana"/>
                          <a:cs typeface="Verdana"/>
                          <a:sym typeface="Verdana"/>
                        </a:rPr>
                        <a:t>4 Low</a:t>
                      </a:r>
                      <a:endParaRPr b="1" i="0" sz="1100" u="none" cap="none" strike="noStrike">
                        <a:latin typeface="Verdana"/>
                        <a:ea typeface="Verdana"/>
                        <a:cs typeface="Verdana"/>
                        <a:sym typeface="Verdana"/>
                      </a:endParaRPr>
                    </a:p>
                  </a:txBody>
                  <a:tcPr marT="88600" marB="88600" marR="62025" marL="85050" anchor="ctr">
                    <a:lnL cap="flat" cmpd="sng" w="9525">
                      <a:solidFill>
                        <a:srgbClr val="000000">
                          <a:alpha val="0"/>
                        </a:srgbClr>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Queries outside the scope of the Agreement</a:t>
                      </a:r>
                      <a:endParaRPr b="0" i="0" sz="1100" u="none" cap="none" strike="noStrike">
                        <a:latin typeface="Verdana"/>
                        <a:ea typeface="Verdana"/>
                        <a:cs typeface="Verdana"/>
                        <a:sym typeface="Verdana"/>
                      </a:endParaRPr>
                    </a:p>
                  </a:txBody>
                  <a:tcPr marT="88600" marB="88600" marR="62025" marL="85050" anchor="ctr">
                    <a:lnL cap="flat" cmpd="sng" w="12675">
                      <a:solidFill>
                        <a:srgbClr val="000000"/>
                      </a:solidFill>
                      <a:prstDash val="solid"/>
                      <a:round/>
                      <a:headEnd len="sm" w="sm" type="none"/>
                      <a:tailEnd len="sm" w="sm" type="none"/>
                    </a:lnL>
                    <a:lnR cap="flat" cmpd="sng" w="12675">
                      <a:solidFill>
                        <a:srgbClr val="000000"/>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b="0" i="0" lang="en-US" sz="1200" u="none" cap="none" strike="noStrike">
                          <a:solidFill>
                            <a:srgbClr val="434343"/>
                          </a:solidFill>
                          <a:latin typeface="Verdana"/>
                          <a:ea typeface="Verdana"/>
                          <a:cs typeface="Verdana"/>
                          <a:sym typeface="Verdana"/>
                        </a:rPr>
                        <a:t>Within 10 Business Days</a:t>
                      </a:r>
                      <a:endParaRPr b="0" i="0" sz="1100" u="none" cap="none" strike="noStrike">
                        <a:latin typeface="Verdana"/>
                        <a:ea typeface="Verdana"/>
                        <a:cs typeface="Verdana"/>
                        <a:sym typeface="Verdana"/>
                      </a:endParaRPr>
                    </a:p>
                  </a:txBody>
                  <a:tcPr marT="88600" marB="88600" marR="61200" marL="86400" anchor="ctr">
                    <a:lnL cap="flat" cmpd="sng" w="1267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0x01010033A035D7CBAA7C43BAE69B0180FB2DAB</vt:lpwstr>
  </property>
</Properties>
</file>